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 id="2147483680" r:id="rId2"/>
  </p:sldMasterIdLst>
  <p:notesMasterIdLst>
    <p:notesMasterId r:id="rId54"/>
  </p:notesMasterIdLst>
  <p:sldIdLst>
    <p:sldId id="293" r:id="rId3"/>
    <p:sldId id="302" r:id="rId4"/>
    <p:sldId id="303" r:id="rId5"/>
    <p:sldId id="304" r:id="rId6"/>
    <p:sldId id="322" r:id="rId7"/>
    <p:sldId id="346" r:id="rId8"/>
    <p:sldId id="347" r:id="rId9"/>
    <p:sldId id="345" r:id="rId10"/>
    <p:sldId id="290" r:id="rId11"/>
    <p:sldId id="289" r:id="rId12"/>
    <p:sldId id="288" r:id="rId13"/>
    <p:sldId id="287" r:id="rId14"/>
    <p:sldId id="329" r:id="rId15"/>
    <p:sldId id="325" r:id="rId16"/>
    <p:sldId id="324" r:id="rId17"/>
    <p:sldId id="326" r:id="rId18"/>
    <p:sldId id="327" r:id="rId19"/>
    <p:sldId id="328" r:id="rId20"/>
    <p:sldId id="330" r:id="rId21"/>
    <p:sldId id="361" r:id="rId22"/>
    <p:sldId id="332" r:id="rId23"/>
    <p:sldId id="333" r:id="rId24"/>
    <p:sldId id="336" r:id="rId25"/>
    <p:sldId id="340" r:id="rId26"/>
    <p:sldId id="308" r:id="rId27"/>
    <p:sldId id="309" r:id="rId28"/>
    <p:sldId id="341" r:id="rId29"/>
    <p:sldId id="342" r:id="rId30"/>
    <p:sldId id="343" r:id="rId31"/>
    <p:sldId id="310" r:id="rId32"/>
    <p:sldId id="311" r:id="rId33"/>
    <p:sldId id="312" r:id="rId34"/>
    <p:sldId id="369" r:id="rId35"/>
    <p:sldId id="364" r:id="rId36"/>
    <p:sldId id="368" r:id="rId37"/>
    <p:sldId id="348" r:id="rId38"/>
    <p:sldId id="370" r:id="rId39"/>
    <p:sldId id="280" r:id="rId40"/>
    <p:sldId id="353" r:id="rId41"/>
    <p:sldId id="354" r:id="rId42"/>
    <p:sldId id="266" r:id="rId43"/>
    <p:sldId id="358" r:id="rId44"/>
    <p:sldId id="355" r:id="rId45"/>
    <p:sldId id="263" r:id="rId46"/>
    <p:sldId id="357" r:id="rId47"/>
    <p:sldId id="359" r:id="rId48"/>
    <p:sldId id="313" r:id="rId49"/>
    <p:sldId id="314" r:id="rId50"/>
    <p:sldId id="315" r:id="rId51"/>
    <p:sldId id="316" r:id="rId52"/>
    <p:sldId id="3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71"/>
    <p:restoredTop sz="85185"/>
  </p:normalViewPr>
  <p:slideViewPr>
    <p:cSldViewPr snapToGrid="0" snapToObjects="1">
      <p:cViewPr>
        <p:scale>
          <a:sx n="90" d="100"/>
          <a:sy n="90" d="100"/>
        </p:scale>
        <p:origin x="126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80C303-5156-134F-9C57-6492187CCB04}" type="doc">
      <dgm:prSet loTypeId="urn:microsoft.com/office/officeart/2005/8/layout/cycle8" loCatId="" qsTypeId="urn:microsoft.com/office/officeart/2005/8/quickstyle/simple1" qsCatId="simple" csTypeId="urn:microsoft.com/office/officeart/2005/8/colors/accent1_2" csCatId="accent1" phldr="1"/>
      <dgm:spPr/>
      <dgm:t>
        <a:bodyPr/>
        <a:lstStyle/>
        <a:p>
          <a:endParaRPr lang="en-US"/>
        </a:p>
      </dgm:t>
    </dgm:pt>
    <dgm:pt modelId="{58B264D7-E81B-6041-9F4E-1A9F290A8B9A}">
      <dgm:prSet phldrT="[Text]"/>
      <dgm:spPr/>
      <dgm:t>
        <a:bodyPr/>
        <a:lstStyle/>
        <a:p>
          <a:r>
            <a:rPr lang="en-US" dirty="0" smtClean="0"/>
            <a:t>Ingest</a:t>
          </a:r>
          <a:endParaRPr lang="en-US" dirty="0"/>
        </a:p>
      </dgm:t>
    </dgm:pt>
    <dgm:pt modelId="{40AB1000-FBD7-9546-9417-BB7186BC8DFE}" type="parTrans" cxnId="{B923CC6E-468A-6F48-BC30-195473CD2E50}">
      <dgm:prSet/>
      <dgm:spPr/>
      <dgm:t>
        <a:bodyPr/>
        <a:lstStyle/>
        <a:p>
          <a:endParaRPr lang="en-US"/>
        </a:p>
      </dgm:t>
    </dgm:pt>
    <dgm:pt modelId="{4DDAA3F9-C486-8F49-86F0-A46FE8F26ED0}" type="sibTrans" cxnId="{B923CC6E-468A-6F48-BC30-195473CD2E50}">
      <dgm:prSet/>
      <dgm:spPr/>
      <dgm:t>
        <a:bodyPr/>
        <a:lstStyle/>
        <a:p>
          <a:endParaRPr lang="en-US"/>
        </a:p>
      </dgm:t>
    </dgm:pt>
    <dgm:pt modelId="{D17944CB-69E6-6847-B4D3-1A85A3E9E220}">
      <dgm:prSet phldrT="[Text]"/>
      <dgm:spPr/>
      <dgm:t>
        <a:bodyPr/>
        <a:lstStyle/>
        <a:p>
          <a:r>
            <a:rPr lang="en-US" dirty="0" smtClean="0"/>
            <a:t>Persist</a:t>
          </a:r>
          <a:endParaRPr lang="en-US" dirty="0"/>
        </a:p>
      </dgm:t>
    </dgm:pt>
    <dgm:pt modelId="{7F248CF9-6374-3E4E-A3FD-35AD4FD01A88}" type="parTrans" cxnId="{71A1B50C-1793-334A-A853-7E6EAB805F6D}">
      <dgm:prSet/>
      <dgm:spPr/>
      <dgm:t>
        <a:bodyPr/>
        <a:lstStyle/>
        <a:p>
          <a:endParaRPr lang="en-US"/>
        </a:p>
      </dgm:t>
    </dgm:pt>
    <dgm:pt modelId="{315980C0-4C01-7C40-B334-8226FEC9BDED}" type="sibTrans" cxnId="{71A1B50C-1793-334A-A853-7E6EAB805F6D}">
      <dgm:prSet/>
      <dgm:spPr/>
      <dgm:t>
        <a:bodyPr/>
        <a:lstStyle/>
        <a:p>
          <a:endParaRPr lang="en-US"/>
        </a:p>
      </dgm:t>
    </dgm:pt>
    <dgm:pt modelId="{E9390D40-4D64-9D4E-B9EC-5E937048BF3F}">
      <dgm:prSet phldrT="[Text]"/>
      <dgm:spPr/>
      <dgm:t>
        <a:bodyPr/>
        <a:lstStyle/>
        <a:p>
          <a:r>
            <a:rPr lang="en-US" dirty="0" smtClean="0"/>
            <a:t>Analyze</a:t>
          </a:r>
          <a:endParaRPr lang="en-US" dirty="0"/>
        </a:p>
      </dgm:t>
    </dgm:pt>
    <dgm:pt modelId="{88EDFDCF-5649-AE47-992F-502085A14C61}" type="parTrans" cxnId="{0BB12198-3301-044B-A989-C7CA73E4185B}">
      <dgm:prSet/>
      <dgm:spPr/>
      <dgm:t>
        <a:bodyPr/>
        <a:lstStyle/>
        <a:p>
          <a:endParaRPr lang="en-US"/>
        </a:p>
      </dgm:t>
    </dgm:pt>
    <dgm:pt modelId="{A3168021-E37A-9A46-8626-319C9CF200AE}" type="sibTrans" cxnId="{0BB12198-3301-044B-A989-C7CA73E4185B}">
      <dgm:prSet/>
      <dgm:spPr/>
      <dgm:t>
        <a:bodyPr/>
        <a:lstStyle/>
        <a:p>
          <a:endParaRPr lang="en-US"/>
        </a:p>
      </dgm:t>
    </dgm:pt>
    <dgm:pt modelId="{4E3269FF-4CD4-4744-A38B-A3184F315838}">
      <dgm:prSet phldrT="[Text]"/>
      <dgm:spPr/>
      <dgm:t>
        <a:bodyPr/>
        <a:lstStyle/>
        <a:p>
          <a:r>
            <a:rPr lang="en-US" dirty="0" smtClean="0"/>
            <a:t>Deploy</a:t>
          </a:r>
          <a:endParaRPr lang="en-US" dirty="0"/>
        </a:p>
      </dgm:t>
    </dgm:pt>
    <dgm:pt modelId="{AFF4E80B-F0B2-B04D-8FE8-0B5B5AAE207D}" type="parTrans" cxnId="{76410F2E-D837-004E-87E1-E71C6661205D}">
      <dgm:prSet/>
      <dgm:spPr/>
      <dgm:t>
        <a:bodyPr/>
        <a:lstStyle/>
        <a:p>
          <a:endParaRPr lang="en-US"/>
        </a:p>
      </dgm:t>
    </dgm:pt>
    <dgm:pt modelId="{73D7B14B-5791-C746-87C8-571444D69BB7}" type="sibTrans" cxnId="{76410F2E-D837-004E-87E1-E71C6661205D}">
      <dgm:prSet/>
      <dgm:spPr/>
      <dgm:t>
        <a:bodyPr/>
        <a:lstStyle/>
        <a:p>
          <a:endParaRPr lang="en-US"/>
        </a:p>
      </dgm:t>
    </dgm:pt>
    <dgm:pt modelId="{7A9C2B2D-B455-4E45-B44B-225DE1C64128}" type="pres">
      <dgm:prSet presAssocID="{4F80C303-5156-134F-9C57-6492187CCB04}" presName="compositeShape" presStyleCnt="0">
        <dgm:presLayoutVars>
          <dgm:chMax val="7"/>
          <dgm:dir/>
          <dgm:resizeHandles val="exact"/>
        </dgm:presLayoutVars>
      </dgm:prSet>
      <dgm:spPr/>
      <dgm:t>
        <a:bodyPr/>
        <a:lstStyle/>
        <a:p>
          <a:endParaRPr lang="en-US"/>
        </a:p>
      </dgm:t>
    </dgm:pt>
    <dgm:pt modelId="{545C003F-CBDB-7B4C-BF0D-A9BE11E3B713}" type="pres">
      <dgm:prSet presAssocID="{4F80C303-5156-134F-9C57-6492187CCB04}" presName="wedge1" presStyleLbl="node1" presStyleIdx="0" presStyleCnt="4"/>
      <dgm:spPr/>
      <dgm:t>
        <a:bodyPr/>
        <a:lstStyle/>
        <a:p>
          <a:endParaRPr lang="en-US"/>
        </a:p>
      </dgm:t>
    </dgm:pt>
    <dgm:pt modelId="{562D60BD-ED40-1241-ACAF-4482C8CA50A0}" type="pres">
      <dgm:prSet presAssocID="{4F80C303-5156-134F-9C57-6492187CCB04}" presName="dummy1a" presStyleCnt="0"/>
      <dgm:spPr/>
    </dgm:pt>
    <dgm:pt modelId="{12406258-FC33-FE47-8833-9307DA6BE89A}" type="pres">
      <dgm:prSet presAssocID="{4F80C303-5156-134F-9C57-6492187CCB04}" presName="dummy1b" presStyleCnt="0"/>
      <dgm:spPr/>
    </dgm:pt>
    <dgm:pt modelId="{AF86BA5D-3A47-FE4E-A212-254B2A8194E6}" type="pres">
      <dgm:prSet presAssocID="{4F80C303-5156-134F-9C57-6492187CCB04}" presName="wedge1Tx" presStyleLbl="node1" presStyleIdx="0" presStyleCnt="4">
        <dgm:presLayoutVars>
          <dgm:chMax val="0"/>
          <dgm:chPref val="0"/>
          <dgm:bulletEnabled val="1"/>
        </dgm:presLayoutVars>
      </dgm:prSet>
      <dgm:spPr/>
      <dgm:t>
        <a:bodyPr/>
        <a:lstStyle/>
        <a:p>
          <a:endParaRPr lang="en-US"/>
        </a:p>
      </dgm:t>
    </dgm:pt>
    <dgm:pt modelId="{C47D93F3-0350-454C-8BFA-426FDE946902}" type="pres">
      <dgm:prSet presAssocID="{4F80C303-5156-134F-9C57-6492187CCB04}" presName="wedge2" presStyleLbl="node1" presStyleIdx="1" presStyleCnt="4"/>
      <dgm:spPr/>
      <dgm:t>
        <a:bodyPr/>
        <a:lstStyle/>
        <a:p>
          <a:endParaRPr lang="en-US"/>
        </a:p>
      </dgm:t>
    </dgm:pt>
    <dgm:pt modelId="{BEED0A12-F324-EA40-860C-562A01FA816D}" type="pres">
      <dgm:prSet presAssocID="{4F80C303-5156-134F-9C57-6492187CCB04}" presName="dummy2a" presStyleCnt="0"/>
      <dgm:spPr/>
    </dgm:pt>
    <dgm:pt modelId="{1D18C5E7-688B-F743-9A97-7ED6C61EDFD2}" type="pres">
      <dgm:prSet presAssocID="{4F80C303-5156-134F-9C57-6492187CCB04}" presName="dummy2b" presStyleCnt="0"/>
      <dgm:spPr/>
    </dgm:pt>
    <dgm:pt modelId="{A0A95AE3-EF5F-724F-8B9E-213A070AF700}" type="pres">
      <dgm:prSet presAssocID="{4F80C303-5156-134F-9C57-6492187CCB04}" presName="wedge2Tx" presStyleLbl="node1" presStyleIdx="1" presStyleCnt="4">
        <dgm:presLayoutVars>
          <dgm:chMax val="0"/>
          <dgm:chPref val="0"/>
          <dgm:bulletEnabled val="1"/>
        </dgm:presLayoutVars>
      </dgm:prSet>
      <dgm:spPr/>
      <dgm:t>
        <a:bodyPr/>
        <a:lstStyle/>
        <a:p>
          <a:endParaRPr lang="en-US"/>
        </a:p>
      </dgm:t>
    </dgm:pt>
    <dgm:pt modelId="{2C66DB78-9A86-B744-95F2-A3D57D1B2F4F}" type="pres">
      <dgm:prSet presAssocID="{4F80C303-5156-134F-9C57-6492187CCB04}" presName="wedge3" presStyleLbl="node1" presStyleIdx="2" presStyleCnt="4"/>
      <dgm:spPr/>
      <dgm:t>
        <a:bodyPr/>
        <a:lstStyle/>
        <a:p>
          <a:endParaRPr lang="en-US"/>
        </a:p>
      </dgm:t>
    </dgm:pt>
    <dgm:pt modelId="{0565096E-603F-B148-A01C-4A72F186A32A}" type="pres">
      <dgm:prSet presAssocID="{4F80C303-5156-134F-9C57-6492187CCB04}" presName="dummy3a" presStyleCnt="0"/>
      <dgm:spPr/>
    </dgm:pt>
    <dgm:pt modelId="{C1002636-5B96-F94D-B748-139717901DFB}" type="pres">
      <dgm:prSet presAssocID="{4F80C303-5156-134F-9C57-6492187CCB04}" presName="dummy3b" presStyleCnt="0"/>
      <dgm:spPr/>
    </dgm:pt>
    <dgm:pt modelId="{32242E53-2F00-F34E-99D7-57C547B22DDB}" type="pres">
      <dgm:prSet presAssocID="{4F80C303-5156-134F-9C57-6492187CCB04}" presName="wedge3Tx" presStyleLbl="node1" presStyleIdx="2" presStyleCnt="4">
        <dgm:presLayoutVars>
          <dgm:chMax val="0"/>
          <dgm:chPref val="0"/>
          <dgm:bulletEnabled val="1"/>
        </dgm:presLayoutVars>
      </dgm:prSet>
      <dgm:spPr/>
      <dgm:t>
        <a:bodyPr/>
        <a:lstStyle/>
        <a:p>
          <a:endParaRPr lang="en-US"/>
        </a:p>
      </dgm:t>
    </dgm:pt>
    <dgm:pt modelId="{3B4CBD8C-6182-C242-9DAB-4712CBD8510C}" type="pres">
      <dgm:prSet presAssocID="{4F80C303-5156-134F-9C57-6492187CCB04}" presName="wedge4" presStyleLbl="node1" presStyleIdx="3" presStyleCnt="4"/>
      <dgm:spPr/>
      <dgm:t>
        <a:bodyPr/>
        <a:lstStyle/>
        <a:p>
          <a:endParaRPr lang="en-US"/>
        </a:p>
      </dgm:t>
    </dgm:pt>
    <dgm:pt modelId="{DBD2EF0C-C881-A149-8AE0-ECC00E025911}" type="pres">
      <dgm:prSet presAssocID="{4F80C303-5156-134F-9C57-6492187CCB04}" presName="dummy4a" presStyleCnt="0"/>
      <dgm:spPr/>
    </dgm:pt>
    <dgm:pt modelId="{BFD50099-B622-1043-97E6-937A18C70F8B}" type="pres">
      <dgm:prSet presAssocID="{4F80C303-5156-134F-9C57-6492187CCB04}" presName="dummy4b" presStyleCnt="0"/>
      <dgm:spPr/>
    </dgm:pt>
    <dgm:pt modelId="{388897F0-AE89-674E-8A6D-1769DB11E042}" type="pres">
      <dgm:prSet presAssocID="{4F80C303-5156-134F-9C57-6492187CCB04}" presName="wedge4Tx" presStyleLbl="node1" presStyleIdx="3" presStyleCnt="4">
        <dgm:presLayoutVars>
          <dgm:chMax val="0"/>
          <dgm:chPref val="0"/>
          <dgm:bulletEnabled val="1"/>
        </dgm:presLayoutVars>
      </dgm:prSet>
      <dgm:spPr/>
      <dgm:t>
        <a:bodyPr/>
        <a:lstStyle/>
        <a:p>
          <a:endParaRPr lang="en-US"/>
        </a:p>
      </dgm:t>
    </dgm:pt>
    <dgm:pt modelId="{E67A7350-5418-7E48-ADA9-97B18535084C}" type="pres">
      <dgm:prSet presAssocID="{4DDAA3F9-C486-8F49-86F0-A46FE8F26ED0}" presName="arrowWedge1" presStyleLbl="fgSibTrans2D1" presStyleIdx="0" presStyleCnt="4"/>
      <dgm:spPr/>
    </dgm:pt>
    <dgm:pt modelId="{40B82BF5-AB7A-5741-909F-6946AC8B63B3}" type="pres">
      <dgm:prSet presAssocID="{315980C0-4C01-7C40-B334-8226FEC9BDED}" presName="arrowWedge2" presStyleLbl="fgSibTrans2D1" presStyleIdx="1" presStyleCnt="4"/>
      <dgm:spPr/>
    </dgm:pt>
    <dgm:pt modelId="{E620FE4A-A287-F140-A3AC-8740160AD05D}" type="pres">
      <dgm:prSet presAssocID="{A3168021-E37A-9A46-8626-319C9CF200AE}" presName="arrowWedge3" presStyleLbl="fgSibTrans2D1" presStyleIdx="2" presStyleCnt="4"/>
      <dgm:spPr/>
    </dgm:pt>
    <dgm:pt modelId="{27B87598-9255-CE47-B054-D1675C8CE680}" type="pres">
      <dgm:prSet presAssocID="{73D7B14B-5791-C746-87C8-571444D69BB7}" presName="arrowWedge4" presStyleLbl="fgSibTrans2D1" presStyleIdx="3" presStyleCnt="4"/>
      <dgm:spPr/>
    </dgm:pt>
  </dgm:ptLst>
  <dgm:cxnLst>
    <dgm:cxn modelId="{4D00C3C0-F93D-F84A-9A77-21DFFEA46EFD}" type="presOf" srcId="{E9390D40-4D64-9D4E-B9EC-5E937048BF3F}" destId="{32242E53-2F00-F34E-99D7-57C547B22DDB}" srcOrd="1" destOrd="0" presId="urn:microsoft.com/office/officeart/2005/8/layout/cycle8"/>
    <dgm:cxn modelId="{323705EC-409C-7B4A-BAB4-FB272411DCF4}" type="presOf" srcId="{D17944CB-69E6-6847-B4D3-1A85A3E9E220}" destId="{A0A95AE3-EF5F-724F-8B9E-213A070AF700}" srcOrd="1" destOrd="0" presId="urn:microsoft.com/office/officeart/2005/8/layout/cycle8"/>
    <dgm:cxn modelId="{CF965FDC-5732-5C42-B7C4-2A89A5C7652D}" type="presOf" srcId="{58B264D7-E81B-6041-9F4E-1A9F290A8B9A}" destId="{545C003F-CBDB-7B4C-BF0D-A9BE11E3B713}" srcOrd="0" destOrd="0" presId="urn:microsoft.com/office/officeart/2005/8/layout/cycle8"/>
    <dgm:cxn modelId="{23E3EB46-4C32-5B47-82ED-30C81120F2A2}" type="presOf" srcId="{E9390D40-4D64-9D4E-B9EC-5E937048BF3F}" destId="{2C66DB78-9A86-B744-95F2-A3D57D1B2F4F}" srcOrd="0" destOrd="0" presId="urn:microsoft.com/office/officeart/2005/8/layout/cycle8"/>
    <dgm:cxn modelId="{6801900C-E168-B748-AD15-BB2D6BB76068}" type="presOf" srcId="{4E3269FF-4CD4-4744-A38B-A3184F315838}" destId="{3B4CBD8C-6182-C242-9DAB-4712CBD8510C}" srcOrd="0" destOrd="0" presId="urn:microsoft.com/office/officeart/2005/8/layout/cycle8"/>
    <dgm:cxn modelId="{0BB12198-3301-044B-A989-C7CA73E4185B}" srcId="{4F80C303-5156-134F-9C57-6492187CCB04}" destId="{E9390D40-4D64-9D4E-B9EC-5E937048BF3F}" srcOrd="2" destOrd="0" parTransId="{88EDFDCF-5649-AE47-992F-502085A14C61}" sibTransId="{A3168021-E37A-9A46-8626-319C9CF200AE}"/>
    <dgm:cxn modelId="{76410F2E-D837-004E-87E1-E71C6661205D}" srcId="{4F80C303-5156-134F-9C57-6492187CCB04}" destId="{4E3269FF-4CD4-4744-A38B-A3184F315838}" srcOrd="3" destOrd="0" parTransId="{AFF4E80B-F0B2-B04D-8FE8-0B5B5AAE207D}" sibTransId="{73D7B14B-5791-C746-87C8-571444D69BB7}"/>
    <dgm:cxn modelId="{C6B76A60-E73B-6544-8CAC-86AC20CBFA71}" type="presOf" srcId="{4F80C303-5156-134F-9C57-6492187CCB04}" destId="{7A9C2B2D-B455-4E45-B44B-225DE1C64128}" srcOrd="0" destOrd="0" presId="urn:microsoft.com/office/officeart/2005/8/layout/cycle8"/>
    <dgm:cxn modelId="{79997E78-D850-D24E-AF61-1023DB24F64E}" type="presOf" srcId="{D17944CB-69E6-6847-B4D3-1A85A3E9E220}" destId="{C47D93F3-0350-454C-8BFA-426FDE946902}" srcOrd="0" destOrd="0" presId="urn:microsoft.com/office/officeart/2005/8/layout/cycle8"/>
    <dgm:cxn modelId="{6D338CA1-8528-744D-B7B8-666969DEE101}" type="presOf" srcId="{4E3269FF-4CD4-4744-A38B-A3184F315838}" destId="{388897F0-AE89-674E-8A6D-1769DB11E042}" srcOrd="1" destOrd="0" presId="urn:microsoft.com/office/officeart/2005/8/layout/cycle8"/>
    <dgm:cxn modelId="{B36D4F47-8CBB-8D46-88CD-B74DFABEF922}" type="presOf" srcId="{58B264D7-E81B-6041-9F4E-1A9F290A8B9A}" destId="{AF86BA5D-3A47-FE4E-A212-254B2A8194E6}" srcOrd="1" destOrd="0" presId="urn:microsoft.com/office/officeart/2005/8/layout/cycle8"/>
    <dgm:cxn modelId="{71A1B50C-1793-334A-A853-7E6EAB805F6D}" srcId="{4F80C303-5156-134F-9C57-6492187CCB04}" destId="{D17944CB-69E6-6847-B4D3-1A85A3E9E220}" srcOrd="1" destOrd="0" parTransId="{7F248CF9-6374-3E4E-A3FD-35AD4FD01A88}" sibTransId="{315980C0-4C01-7C40-B334-8226FEC9BDED}"/>
    <dgm:cxn modelId="{B923CC6E-468A-6F48-BC30-195473CD2E50}" srcId="{4F80C303-5156-134F-9C57-6492187CCB04}" destId="{58B264D7-E81B-6041-9F4E-1A9F290A8B9A}" srcOrd="0" destOrd="0" parTransId="{40AB1000-FBD7-9546-9417-BB7186BC8DFE}" sibTransId="{4DDAA3F9-C486-8F49-86F0-A46FE8F26ED0}"/>
    <dgm:cxn modelId="{41CE1279-250A-314D-9588-B7F1DADDC4FE}" type="presParOf" srcId="{7A9C2B2D-B455-4E45-B44B-225DE1C64128}" destId="{545C003F-CBDB-7B4C-BF0D-A9BE11E3B713}" srcOrd="0" destOrd="0" presId="urn:microsoft.com/office/officeart/2005/8/layout/cycle8"/>
    <dgm:cxn modelId="{F000A305-4A5B-6943-B2C6-5811EF180068}" type="presParOf" srcId="{7A9C2B2D-B455-4E45-B44B-225DE1C64128}" destId="{562D60BD-ED40-1241-ACAF-4482C8CA50A0}" srcOrd="1" destOrd="0" presId="urn:microsoft.com/office/officeart/2005/8/layout/cycle8"/>
    <dgm:cxn modelId="{2E4D5220-9BF9-0547-ABE6-D20C642AD339}" type="presParOf" srcId="{7A9C2B2D-B455-4E45-B44B-225DE1C64128}" destId="{12406258-FC33-FE47-8833-9307DA6BE89A}" srcOrd="2" destOrd="0" presId="urn:microsoft.com/office/officeart/2005/8/layout/cycle8"/>
    <dgm:cxn modelId="{D6F10FFE-2C06-D847-BD79-A5D28862DA86}" type="presParOf" srcId="{7A9C2B2D-B455-4E45-B44B-225DE1C64128}" destId="{AF86BA5D-3A47-FE4E-A212-254B2A8194E6}" srcOrd="3" destOrd="0" presId="urn:microsoft.com/office/officeart/2005/8/layout/cycle8"/>
    <dgm:cxn modelId="{68F9EEE0-B192-3B4F-8469-E588F5FB858D}" type="presParOf" srcId="{7A9C2B2D-B455-4E45-B44B-225DE1C64128}" destId="{C47D93F3-0350-454C-8BFA-426FDE946902}" srcOrd="4" destOrd="0" presId="urn:microsoft.com/office/officeart/2005/8/layout/cycle8"/>
    <dgm:cxn modelId="{20DADBF7-4792-5D4A-9273-0DAFC667CBA8}" type="presParOf" srcId="{7A9C2B2D-B455-4E45-B44B-225DE1C64128}" destId="{BEED0A12-F324-EA40-860C-562A01FA816D}" srcOrd="5" destOrd="0" presId="urn:microsoft.com/office/officeart/2005/8/layout/cycle8"/>
    <dgm:cxn modelId="{6AA0F08F-4E6C-1B40-949B-9FB2233B9C62}" type="presParOf" srcId="{7A9C2B2D-B455-4E45-B44B-225DE1C64128}" destId="{1D18C5E7-688B-F743-9A97-7ED6C61EDFD2}" srcOrd="6" destOrd="0" presId="urn:microsoft.com/office/officeart/2005/8/layout/cycle8"/>
    <dgm:cxn modelId="{79F03100-E5D7-5D45-BD74-95E66A4DD637}" type="presParOf" srcId="{7A9C2B2D-B455-4E45-B44B-225DE1C64128}" destId="{A0A95AE3-EF5F-724F-8B9E-213A070AF700}" srcOrd="7" destOrd="0" presId="urn:microsoft.com/office/officeart/2005/8/layout/cycle8"/>
    <dgm:cxn modelId="{D90A8122-E676-D142-9B81-8F3B9A071FB0}" type="presParOf" srcId="{7A9C2B2D-B455-4E45-B44B-225DE1C64128}" destId="{2C66DB78-9A86-B744-95F2-A3D57D1B2F4F}" srcOrd="8" destOrd="0" presId="urn:microsoft.com/office/officeart/2005/8/layout/cycle8"/>
    <dgm:cxn modelId="{3E66C3B2-D28A-AB4F-92AA-580B7DB9DF76}" type="presParOf" srcId="{7A9C2B2D-B455-4E45-B44B-225DE1C64128}" destId="{0565096E-603F-B148-A01C-4A72F186A32A}" srcOrd="9" destOrd="0" presId="urn:microsoft.com/office/officeart/2005/8/layout/cycle8"/>
    <dgm:cxn modelId="{1DF9CD8D-B193-8745-B1E5-5AC02FFE9C34}" type="presParOf" srcId="{7A9C2B2D-B455-4E45-B44B-225DE1C64128}" destId="{C1002636-5B96-F94D-B748-139717901DFB}" srcOrd="10" destOrd="0" presId="urn:microsoft.com/office/officeart/2005/8/layout/cycle8"/>
    <dgm:cxn modelId="{E3644209-2138-EA41-9B97-E739481BAAF3}" type="presParOf" srcId="{7A9C2B2D-B455-4E45-B44B-225DE1C64128}" destId="{32242E53-2F00-F34E-99D7-57C547B22DDB}" srcOrd="11" destOrd="0" presId="urn:microsoft.com/office/officeart/2005/8/layout/cycle8"/>
    <dgm:cxn modelId="{DF0E333F-7503-8B4E-9A61-46799A816243}" type="presParOf" srcId="{7A9C2B2D-B455-4E45-B44B-225DE1C64128}" destId="{3B4CBD8C-6182-C242-9DAB-4712CBD8510C}" srcOrd="12" destOrd="0" presId="urn:microsoft.com/office/officeart/2005/8/layout/cycle8"/>
    <dgm:cxn modelId="{E7DA1E76-35BA-714F-8B95-D0E8E6128E60}" type="presParOf" srcId="{7A9C2B2D-B455-4E45-B44B-225DE1C64128}" destId="{DBD2EF0C-C881-A149-8AE0-ECC00E025911}" srcOrd="13" destOrd="0" presId="urn:microsoft.com/office/officeart/2005/8/layout/cycle8"/>
    <dgm:cxn modelId="{17D6AE9E-93B3-AF40-9732-89A0BCBEC52C}" type="presParOf" srcId="{7A9C2B2D-B455-4E45-B44B-225DE1C64128}" destId="{BFD50099-B622-1043-97E6-937A18C70F8B}" srcOrd="14" destOrd="0" presId="urn:microsoft.com/office/officeart/2005/8/layout/cycle8"/>
    <dgm:cxn modelId="{13680808-87FF-464F-A5A4-4286C6EEEF31}" type="presParOf" srcId="{7A9C2B2D-B455-4E45-B44B-225DE1C64128}" destId="{388897F0-AE89-674E-8A6D-1769DB11E042}" srcOrd="15" destOrd="0" presId="urn:microsoft.com/office/officeart/2005/8/layout/cycle8"/>
    <dgm:cxn modelId="{0E7AA76C-4225-1840-B934-205BA23D59FE}" type="presParOf" srcId="{7A9C2B2D-B455-4E45-B44B-225DE1C64128}" destId="{E67A7350-5418-7E48-ADA9-97B18535084C}" srcOrd="16" destOrd="0" presId="urn:microsoft.com/office/officeart/2005/8/layout/cycle8"/>
    <dgm:cxn modelId="{D13BCCCD-DDC6-4749-97AF-8121395299FC}" type="presParOf" srcId="{7A9C2B2D-B455-4E45-B44B-225DE1C64128}" destId="{40B82BF5-AB7A-5741-909F-6946AC8B63B3}" srcOrd="17" destOrd="0" presId="urn:microsoft.com/office/officeart/2005/8/layout/cycle8"/>
    <dgm:cxn modelId="{917D2126-369F-AA4C-8060-1A9140151A8E}" type="presParOf" srcId="{7A9C2B2D-B455-4E45-B44B-225DE1C64128}" destId="{E620FE4A-A287-F140-A3AC-8740160AD05D}" srcOrd="18" destOrd="0" presId="urn:microsoft.com/office/officeart/2005/8/layout/cycle8"/>
    <dgm:cxn modelId="{857D15C7-CE01-0247-919E-C449A043DAF2}" type="presParOf" srcId="{7A9C2B2D-B455-4E45-B44B-225DE1C64128}" destId="{27B87598-9255-CE47-B054-D1675C8CE680}"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C003F-CBDB-7B4C-BF0D-A9BE11E3B713}">
      <dsp:nvSpPr>
        <dsp:cNvPr id="0" name=""/>
        <dsp:cNvSpPr/>
      </dsp:nvSpPr>
      <dsp:spPr>
        <a:xfrm>
          <a:off x="2183464" y="318027"/>
          <a:ext cx="4283202" cy="4283202"/>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Ingest</a:t>
          </a:r>
          <a:endParaRPr lang="en-US" sz="3300" kern="1200" dirty="0"/>
        </a:p>
      </dsp:txBody>
      <dsp:txXfrm>
        <a:off x="4457131" y="1205771"/>
        <a:ext cx="1580705" cy="1172781"/>
      </dsp:txXfrm>
    </dsp:sp>
    <dsp:sp modelId="{C47D93F3-0350-454C-8BFA-426FDE946902}">
      <dsp:nvSpPr>
        <dsp:cNvPr id="0" name=""/>
        <dsp:cNvSpPr/>
      </dsp:nvSpPr>
      <dsp:spPr>
        <a:xfrm>
          <a:off x="2183464" y="461820"/>
          <a:ext cx="4283202" cy="4283202"/>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Persist</a:t>
          </a:r>
          <a:endParaRPr lang="en-US" sz="3300" kern="1200" dirty="0"/>
        </a:p>
      </dsp:txBody>
      <dsp:txXfrm>
        <a:off x="4457131" y="2684496"/>
        <a:ext cx="1580705" cy="1172781"/>
      </dsp:txXfrm>
    </dsp:sp>
    <dsp:sp modelId="{2C66DB78-9A86-B744-95F2-A3D57D1B2F4F}">
      <dsp:nvSpPr>
        <dsp:cNvPr id="0" name=""/>
        <dsp:cNvSpPr/>
      </dsp:nvSpPr>
      <dsp:spPr>
        <a:xfrm>
          <a:off x="2039671" y="461820"/>
          <a:ext cx="4283202" cy="4283202"/>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Analyze</a:t>
          </a:r>
          <a:endParaRPr lang="en-US" sz="3300" kern="1200" dirty="0"/>
        </a:p>
      </dsp:txBody>
      <dsp:txXfrm>
        <a:off x="2468501" y="2684496"/>
        <a:ext cx="1580705" cy="1172781"/>
      </dsp:txXfrm>
    </dsp:sp>
    <dsp:sp modelId="{3B4CBD8C-6182-C242-9DAB-4712CBD8510C}">
      <dsp:nvSpPr>
        <dsp:cNvPr id="0" name=""/>
        <dsp:cNvSpPr/>
      </dsp:nvSpPr>
      <dsp:spPr>
        <a:xfrm>
          <a:off x="2039671" y="318027"/>
          <a:ext cx="4283202" cy="4283202"/>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Deploy</a:t>
          </a:r>
          <a:endParaRPr lang="en-US" sz="3300" kern="1200" dirty="0"/>
        </a:p>
      </dsp:txBody>
      <dsp:txXfrm>
        <a:off x="2468501" y="1205771"/>
        <a:ext cx="1580705" cy="1172781"/>
      </dsp:txXfrm>
    </dsp:sp>
    <dsp:sp modelId="{E67A7350-5418-7E48-ADA9-97B18535084C}">
      <dsp:nvSpPr>
        <dsp:cNvPr id="0" name=""/>
        <dsp:cNvSpPr/>
      </dsp:nvSpPr>
      <dsp:spPr>
        <a:xfrm>
          <a:off x="1918314" y="52876"/>
          <a:ext cx="4813503" cy="481350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B82BF5-AB7A-5741-909F-6946AC8B63B3}">
      <dsp:nvSpPr>
        <dsp:cNvPr id="0" name=""/>
        <dsp:cNvSpPr/>
      </dsp:nvSpPr>
      <dsp:spPr>
        <a:xfrm>
          <a:off x="1918314" y="196670"/>
          <a:ext cx="4813503" cy="481350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20FE4A-A287-F140-A3AC-8740160AD05D}">
      <dsp:nvSpPr>
        <dsp:cNvPr id="0" name=""/>
        <dsp:cNvSpPr/>
      </dsp:nvSpPr>
      <dsp:spPr>
        <a:xfrm>
          <a:off x="1774520" y="196670"/>
          <a:ext cx="4813503" cy="481350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B87598-9255-CE47-B054-D1675C8CE680}">
      <dsp:nvSpPr>
        <dsp:cNvPr id="0" name=""/>
        <dsp:cNvSpPr/>
      </dsp:nvSpPr>
      <dsp:spPr>
        <a:xfrm>
          <a:off x="1774520" y="52876"/>
          <a:ext cx="4813503" cy="481350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6D993-E628-FC4D-B7EF-DCB9AC8F2B30}" type="datetimeFigureOut">
              <a:rPr lang="en-US" smtClean="0"/>
              <a:t>9/13/17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F0DED-2724-A140-9072-B9855A42B5B9}" type="slidenum">
              <a:rPr lang="en-US" smtClean="0"/>
              <a:t>‹#›</a:t>
            </a:fld>
            <a:endParaRPr lang="en-US"/>
          </a:p>
        </p:txBody>
      </p:sp>
    </p:spTree>
    <p:extLst>
      <p:ext uri="{BB962C8B-B14F-4D97-AF65-F5344CB8AC3E}">
        <p14:creationId xmlns:p14="http://schemas.microsoft.com/office/powerpoint/2010/main" val="155481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www.packtpub.com/ibm-spss-modeler-cookbook/book"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p:cNvSpPr>
            <a:spLocks noGrp="1" noChangeArrowheads="1"/>
          </p:cNvSpPr>
          <p:nvPr>
            <p:ph type="sldNum" sz="quarter" idx="5"/>
          </p:nvPr>
        </p:nvSpPr>
        <p:spPr>
          <a:xfrm>
            <a:off x="1" y="1"/>
            <a:ext cx="1608" cy="161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7E4209CB-4667-4F4B-998F-3AF252239FF1}" type="slidenum">
              <a:rPr lang="en-GB" sz="1200">
                <a:solidFill>
                  <a:srgbClr val="000000"/>
                </a:solidFill>
              </a:rPr>
              <a:pPr eaLnBrk="1" hangingPunct="1"/>
              <a:t>1</a:t>
            </a:fld>
            <a:endParaRPr lang="en-GB" sz="1200">
              <a:solidFill>
                <a:srgbClr val="000000"/>
              </a:solidFill>
            </a:endParaRPr>
          </a:p>
        </p:txBody>
      </p:sp>
      <p:sp>
        <p:nvSpPr>
          <p:cNvPr id="56323" name="Rectangle 1"/>
          <p:cNvSpPr>
            <a:spLocks noGrp="1" noRot="1" noChangeAspect="1" noChangeArrowheads="1" noTextEdit="1"/>
          </p:cNvSpPr>
          <p:nvPr>
            <p:ph type="sldImg"/>
          </p:nvPr>
        </p:nvSpPr>
        <p:spPr>
          <a:ln/>
        </p:spPr>
      </p:sp>
      <p:sp>
        <p:nvSpPr>
          <p:cNvPr id="56324" name="Text Box 2"/>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nSpc>
                <a:spcPct val="110000"/>
              </a:lnSpc>
              <a:buClr>
                <a:srgbClr val="003366"/>
              </a:buClr>
            </a:pPr>
            <a:r>
              <a:rPr lang="en-US" dirty="0">
                <a:latin typeface="Arial" pitchFamily="34" charset="0"/>
                <a:ea typeface="ヒラギノ角ゴ Pro W3"/>
                <a:cs typeface="ヒラギノ角ゴ Pro W3"/>
              </a:rPr>
              <a:t>Welcome to the IBM SPSS Predictive Analytics Workshop.</a:t>
            </a:r>
          </a:p>
          <a:p>
            <a:pPr>
              <a:lnSpc>
                <a:spcPct val="110000"/>
              </a:lnSpc>
              <a:buClr>
                <a:srgbClr val="003366"/>
              </a:buClr>
            </a:pPr>
            <a:endParaRPr lang="en-US" dirty="0">
              <a:latin typeface="Arial" pitchFamily="34" charset="0"/>
              <a:ea typeface="ヒラギノ角ゴ Pro W3"/>
              <a:cs typeface="ヒラギノ角ゴ Pro W3"/>
            </a:endParaRPr>
          </a:p>
          <a:p>
            <a:pPr>
              <a:lnSpc>
                <a:spcPct val="110000"/>
              </a:lnSpc>
              <a:buClr>
                <a:srgbClr val="003366"/>
              </a:buClr>
            </a:pPr>
            <a:r>
              <a:rPr lang="en-US" dirty="0">
                <a:latin typeface="Arial" pitchFamily="34" charset="0"/>
                <a:ea typeface="ヒラギノ角ゴ Pro W3"/>
                <a:cs typeface="ヒラギノ角ゴ Pro W3"/>
              </a:rPr>
              <a:t>My name is </a:t>
            </a:r>
            <a:r>
              <a:rPr lang="en-US" b="1" dirty="0">
                <a:latin typeface="Arial" pitchFamily="34" charset="0"/>
                <a:ea typeface="ヒラギノ角ゴ Pro W3"/>
                <a:cs typeface="ヒラギノ角ゴ Pro W3"/>
              </a:rPr>
              <a:t>&lt;insert your name, title and brief description of your role or have your local sales rep provide the welcome and introductions&gt;.</a:t>
            </a:r>
          </a:p>
          <a:p>
            <a:pPr>
              <a:lnSpc>
                <a:spcPct val="110000"/>
              </a:lnSpc>
              <a:buClr>
                <a:srgbClr val="003366"/>
              </a:buClr>
            </a:pPr>
            <a:endParaRPr lang="en-US" dirty="0">
              <a:latin typeface="Arial" pitchFamily="34" charset="0"/>
              <a:ea typeface="ヒラギノ角ゴ Pro W3"/>
              <a:cs typeface="ヒラギノ角ゴ Pro W3"/>
            </a:endParaRPr>
          </a:p>
          <a:p>
            <a:pPr>
              <a:lnSpc>
                <a:spcPct val="110000"/>
              </a:lnSpc>
              <a:buClr>
                <a:srgbClr val="003366"/>
              </a:buClr>
            </a:pPr>
            <a:r>
              <a:rPr lang="en-US" b="1" dirty="0">
                <a:latin typeface="Arial" pitchFamily="34" charset="0"/>
                <a:ea typeface="ヒラギノ角ゴ Pro W3"/>
                <a:cs typeface="ヒラギノ角ゴ Pro W3"/>
              </a:rPr>
              <a:t>&lt;If it is a small group (20 attendees), ask attendees for their names, title, company, role and learning objectives for the workshop. &gt;</a:t>
            </a:r>
          </a:p>
        </p:txBody>
      </p:sp>
    </p:spTree>
    <p:extLst>
      <p:ext uri="{BB962C8B-B14F-4D97-AF65-F5344CB8AC3E}">
        <p14:creationId xmlns:p14="http://schemas.microsoft.com/office/powerpoint/2010/main" val="55830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1003300" y="642938"/>
            <a:ext cx="4903788" cy="2759075"/>
          </a:xfrm>
          <a:ln/>
        </p:spPr>
      </p:sp>
      <p:sp>
        <p:nvSpPr>
          <p:cNvPr id="21507"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ea typeface="ＭＳ Ｐゴシック" charset="-128"/>
              </a:rPr>
              <a:t>In this slide you can see a view of IBM’s platform for Predictive Analytics, called IBM SPSS, depicted as an </a:t>
            </a:r>
            <a:r>
              <a:rPr lang="en-US" altLang="en-US" b="1" u="sng" dirty="0">
                <a:ea typeface="ＭＳ Ｐゴシック" charset="-128"/>
              </a:rPr>
              <a:t>analytical workflow</a:t>
            </a:r>
            <a:r>
              <a:rPr lang="en-US" altLang="en-US" dirty="0">
                <a:ea typeface="ＭＳ Ｐゴシック" charset="-128"/>
              </a:rPr>
              <a:t>. An analyst who is using SPSS will usually work </a:t>
            </a:r>
            <a:r>
              <a:rPr lang="en-US" altLang="en-US" b="1" dirty="0">
                <a:ea typeface="ＭＳ Ｐゴシック" charset="-128"/>
              </a:rPr>
              <a:t>from left to right </a:t>
            </a:r>
            <a:r>
              <a:rPr lang="en-US" altLang="en-US" dirty="0">
                <a:ea typeface="ＭＳ Ｐゴシック" charset="-128"/>
              </a:rPr>
              <a:t>to get from data to a (better) decision/ outcome. Here are the steps (s)he usually takes</a:t>
            </a:r>
          </a:p>
          <a:p>
            <a:pPr marL="628650" lvl="1" indent="-171450">
              <a:buFont typeface="Arial" panose="020B0604020202020204" pitchFamily="34" charset="0"/>
              <a:buChar char="•"/>
              <a:defRPr/>
            </a:pPr>
            <a:r>
              <a:rPr lang="en-US" altLang="en-US" dirty="0">
                <a:ea typeface="ＭＳ Ｐゴシック" charset="-128"/>
              </a:rPr>
              <a:t>Gathering the requirements for the business problem that needs to be solved (not visible on this slide)</a:t>
            </a:r>
          </a:p>
          <a:p>
            <a:pPr marL="628650" lvl="1" indent="-171450">
              <a:buFont typeface="Arial" panose="020B0604020202020204" pitchFamily="34" charset="0"/>
              <a:buChar char="•"/>
              <a:defRPr/>
            </a:pPr>
            <a:r>
              <a:rPr lang="en-US" altLang="en-US" dirty="0">
                <a:ea typeface="ＭＳ Ｐゴシック" charset="-128"/>
              </a:rPr>
              <a:t>Collecting ALL data </a:t>
            </a:r>
          </a:p>
          <a:p>
            <a:pPr marL="628650" lvl="1" indent="-171450">
              <a:buFont typeface="Arial" panose="020B0604020202020204" pitchFamily="34" charset="0"/>
              <a:buChar char="•"/>
              <a:defRPr/>
            </a:pPr>
            <a:r>
              <a:rPr lang="en-US" altLang="en-US" dirty="0">
                <a:ea typeface="ＭＳ Ｐゴシック" charset="-128"/>
              </a:rPr>
              <a:t>Data preparation. This is usually the most time consuming part of an analytical workflow and can take up to 80% of an analyst’s time</a:t>
            </a:r>
          </a:p>
          <a:p>
            <a:pPr marL="628650" lvl="1" indent="-171450">
              <a:buFont typeface="Arial" panose="020B0604020202020204" pitchFamily="34" charset="0"/>
              <a:buChar char="•"/>
              <a:defRPr/>
            </a:pPr>
            <a:r>
              <a:rPr lang="en-US" altLang="en-US" dirty="0">
                <a:ea typeface="ＭＳ Ｐゴシック" charset="-128"/>
              </a:rPr>
              <a:t>Building and testing predictive models</a:t>
            </a:r>
          </a:p>
          <a:p>
            <a:pPr marL="628650" lvl="1" indent="-171450">
              <a:buFont typeface="Arial" panose="020B0604020202020204" pitchFamily="34" charset="0"/>
              <a:buChar char="•"/>
              <a:defRPr/>
            </a:pPr>
            <a:r>
              <a:rPr lang="en-US" altLang="en-US" dirty="0">
                <a:ea typeface="ＭＳ Ｐゴシック" charset="-128"/>
              </a:rPr>
              <a:t>Share the outcomes through a dashboard or report. </a:t>
            </a:r>
          </a:p>
          <a:p>
            <a:pPr marL="628650" lvl="1" indent="-171450">
              <a:buFont typeface="Arial" panose="020B0604020202020204" pitchFamily="34" charset="0"/>
              <a:buChar char="•"/>
              <a:defRPr/>
            </a:pPr>
            <a:r>
              <a:rPr lang="en-US" altLang="en-US" dirty="0">
                <a:ea typeface="ＭＳ Ｐゴシック" charset="-128"/>
              </a:rPr>
              <a:t>Deploy the predictive model in a business process, application (e.g. IBM Decision Optimization) or dashboard</a:t>
            </a:r>
          </a:p>
          <a:p>
            <a:pPr>
              <a:defRPr/>
            </a:pPr>
            <a:endParaRPr lang="en-US" altLang="en-US" dirty="0">
              <a:ea typeface="ＭＳ Ｐゴシック" charset="-128"/>
            </a:endParaRPr>
          </a:p>
          <a:p>
            <a:pPr>
              <a:defRPr/>
            </a:pPr>
            <a:r>
              <a:rPr lang="en-US" altLang="en-US" dirty="0">
                <a:ea typeface="ＭＳ Ｐゴシック" charset="-128"/>
              </a:rPr>
              <a:t>The 2 major products in the IBM Predictive Analytics portfolio are </a:t>
            </a:r>
            <a:r>
              <a:rPr lang="en-US" altLang="en-US" u="sng" dirty="0">
                <a:ea typeface="ＭＳ Ｐゴシック" charset="-128"/>
              </a:rPr>
              <a:t>IBM SPSS Statistics</a:t>
            </a:r>
            <a:r>
              <a:rPr lang="en-US" altLang="en-US" dirty="0">
                <a:ea typeface="ＭＳ Ｐゴシック" charset="-128"/>
              </a:rPr>
              <a:t> which can be used for statistical hypothesis testing and </a:t>
            </a:r>
            <a:r>
              <a:rPr lang="en-US" altLang="en-US" u="sng" dirty="0">
                <a:ea typeface="ＭＳ Ｐゴシック" charset="-128"/>
              </a:rPr>
              <a:t>IBM SPSS Modeler</a:t>
            </a:r>
            <a:r>
              <a:rPr lang="en-US" altLang="en-US" dirty="0">
                <a:ea typeface="ＭＳ Ｐゴシック" charset="-128"/>
              </a:rPr>
              <a:t> which is the desktop data mining workbench which enables individuals to build predictive models. In this slide you can see what this set of products can be used for. We’ll explain the flow from left to right.</a:t>
            </a:r>
          </a:p>
          <a:p>
            <a:pPr>
              <a:defRPr/>
            </a:pPr>
            <a:endParaRPr lang="en-US" altLang="en-US" dirty="0">
              <a:ea typeface="ＭＳ Ｐゴシック" charset="-128"/>
            </a:endParaRPr>
          </a:p>
          <a:p>
            <a:pPr>
              <a:defRPr/>
            </a:pPr>
            <a:r>
              <a:rPr lang="en-US" altLang="en-US" b="1" u="sng" dirty="0">
                <a:ea typeface="ＭＳ Ｐゴシック" charset="-128"/>
              </a:rPr>
              <a:t>All Data</a:t>
            </a:r>
          </a:p>
          <a:p>
            <a:pPr>
              <a:defRPr/>
            </a:pPr>
            <a:r>
              <a:rPr lang="en-US" altLang="en-US" dirty="0">
                <a:ea typeface="ＭＳ Ｐゴシック" charset="-128"/>
              </a:rPr>
              <a:t>IBM SPSS is able to tap into virtually any data source from structured (for example, “classic” databases such as IBM DB2), to unstructured (such as social media data) to streaming data (such as IBM InfoSphere Streams and Spark)</a:t>
            </a:r>
          </a:p>
          <a:p>
            <a:pPr>
              <a:defRPr/>
            </a:pPr>
            <a:endParaRPr lang="en-US" altLang="en-US" dirty="0">
              <a:ea typeface="ＭＳ Ｐゴシック" charset="-128"/>
            </a:endParaRPr>
          </a:p>
          <a:p>
            <a:pPr>
              <a:defRPr/>
            </a:pPr>
            <a:r>
              <a:rPr lang="en-US" altLang="en-US" b="1" u="sng" dirty="0">
                <a:ea typeface="ＭＳ Ｐゴシック" charset="-128"/>
              </a:rPr>
              <a:t>Data preparation</a:t>
            </a:r>
          </a:p>
          <a:p>
            <a:pPr>
              <a:defRPr/>
            </a:pPr>
            <a:r>
              <a:rPr lang="en-US" altLang="en-US" dirty="0">
                <a:ea typeface="ＭＳ Ｐゴシック" charset="-128"/>
              </a:rPr>
              <a:t>Any analyst can tell you that they spend approx. 80% of their time on data preparation. Data preparation can encompass various activities like data cleansing, data merging and doing manual work with data in Excel. SPSS has connectors to many data sources and offers tremendous capabilities to prepare the data (also knows as </a:t>
            </a:r>
            <a:r>
              <a:rPr lang="en-US" altLang="en-US" u="sng" dirty="0">
                <a:ea typeface="ＭＳ Ｐゴシック" charset="-128"/>
              </a:rPr>
              <a:t>data wrangling</a:t>
            </a:r>
            <a:r>
              <a:rPr lang="en-US" altLang="en-US" dirty="0">
                <a:ea typeface="ＭＳ Ｐゴシック" charset="-128"/>
              </a:rPr>
              <a:t>) before it is ready to be modeled</a:t>
            </a:r>
          </a:p>
          <a:p>
            <a:pPr>
              <a:defRPr/>
            </a:pPr>
            <a:endParaRPr lang="en-US" altLang="en-US" dirty="0">
              <a:ea typeface="ＭＳ Ｐゴシック" charset="-128"/>
            </a:endParaRPr>
          </a:p>
          <a:p>
            <a:pPr>
              <a:defRPr/>
            </a:pPr>
            <a:r>
              <a:rPr lang="en-US" altLang="en-US" b="1" u="sng" dirty="0">
                <a:ea typeface="ＭＳ Ｐゴシック" charset="-128"/>
              </a:rPr>
              <a:t>Analytics at Scale</a:t>
            </a:r>
          </a:p>
          <a:p>
            <a:pPr>
              <a:defRPr/>
            </a:pPr>
            <a:r>
              <a:rPr lang="en-US" altLang="en-US" dirty="0">
                <a:ea typeface="ＭＳ Ｐゴシック" charset="-128"/>
              </a:rPr>
              <a:t>With SPSS you can build predictive models and perform statistical analysis. The predictive models are dynamic and “learn” with every piece of data you put into it, this is nowadays commonly referred to as </a:t>
            </a:r>
            <a:r>
              <a:rPr lang="en-US" altLang="en-US" u="sng" dirty="0">
                <a:ea typeface="ＭＳ Ｐゴシック" charset="-128"/>
              </a:rPr>
              <a:t>Machine Learning</a:t>
            </a:r>
            <a:r>
              <a:rPr lang="en-US" altLang="en-US" dirty="0">
                <a:ea typeface="ＭＳ Ｐゴシック" charset="-128"/>
              </a:rPr>
              <a:t>. Predictive Models can also be deployed in operational business processes so you can make the </a:t>
            </a:r>
            <a:r>
              <a:rPr lang="en-US" altLang="en-US" u="sng" dirty="0">
                <a:ea typeface="ＭＳ Ｐゴシック" charset="-128"/>
              </a:rPr>
              <a:t>optimal decision </a:t>
            </a:r>
            <a:r>
              <a:rPr lang="en-US" altLang="en-US" dirty="0">
                <a:ea typeface="ＭＳ Ｐゴシック" charset="-128"/>
              </a:rPr>
              <a:t>at the point of impact. A good example of this would e.g. be the seamless integration with IBM Decision Optimization (SPSS)</a:t>
            </a:r>
          </a:p>
          <a:p>
            <a:pPr>
              <a:defRPr/>
            </a:pPr>
            <a:endParaRPr lang="en-US" altLang="en-US" dirty="0">
              <a:ea typeface="ＭＳ Ｐゴシック" charset="-128"/>
            </a:endParaRPr>
          </a:p>
          <a:p>
            <a:pPr>
              <a:defRPr/>
            </a:pPr>
            <a:r>
              <a:rPr lang="en-US" altLang="en-US" b="1" u="sng" dirty="0">
                <a:ea typeface="ＭＳ Ｐゴシック" charset="-128"/>
              </a:rPr>
              <a:t>Insight to Action</a:t>
            </a:r>
          </a:p>
          <a:p>
            <a:pPr>
              <a:defRPr/>
            </a:pPr>
            <a:r>
              <a:rPr lang="en-US" altLang="en-US" dirty="0">
                <a:ea typeface="ＭＳ Ｐゴシック" charset="-128"/>
              </a:rPr>
              <a:t>Predictive models can be embedded in (operational) business processes and can provide real-time scoring information (e.g. credit check). Also these models can be exposed as services so they can be very easily integrated in other IBM technologies like IBM Bluemix and IBM Cognos Analytics.</a:t>
            </a:r>
          </a:p>
          <a:p>
            <a:pPr>
              <a:defRPr/>
            </a:pPr>
            <a:endParaRPr lang="en-US" altLang="en-US" dirty="0">
              <a:ea typeface="ＭＳ Ｐゴシック" charset="-128"/>
            </a:endParaRPr>
          </a:p>
          <a:p>
            <a:pPr>
              <a:defRPr/>
            </a:pPr>
            <a:r>
              <a:rPr lang="en-US" altLang="en-US" b="1" u="sng" dirty="0">
                <a:ea typeface="ＭＳ Ｐゴシック" charset="-128"/>
              </a:rPr>
              <a:t>All Decisions</a:t>
            </a:r>
          </a:p>
          <a:p>
            <a:pPr>
              <a:defRPr/>
            </a:pPr>
            <a:r>
              <a:rPr lang="en-US" altLang="en-US" dirty="0">
                <a:ea typeface="ＭＳ Ｐゴシック" charset="-128"/>
              </a:rPr>
              <a:t>The power of SPSS is that it can </a:t>
            </a:r>
            <a:r>
              <a:rPr lang="en-US" altLang="en-US" u="sng" dirty="0">
                <a:ea typeface="ＭＳ Ｐゴシック" charset="-128"/>
              </a:rPr>
              <a:t>democratize predictive analytics </a:t>
            </a:r>
            <a:r>
              <a:rPr lang="en-US" altLang="en-US" dirty="0">
                <a:ea typeface="ＭＳ Ｐゴシック" charset="-128"/>
              </a:rPr>
              <a:t>and make it available to every person and process in the organization and impact all decisions in real-time</a:t>
            </a:r>
          </a:p>
          <a:p>
            <a:pPr>
              <a:defRPr/>
            </a:pPr>
            <a:endParaRPr lang="en-US" altLang="en-US" dirty="0">
              <a:ea typeface="ＭＳ Ｐゴシック" charset="-128"/>
            </a:endParaRPr>
          </a:p>
          <a:p>
            <a:pPr>
              <a:defRPr/>
            </a:pPr>
            <a:r>
              <a:rPr lang="en-US" altLang="en-US" dirty="0">
                <a:ea typeface="ＭＳ Ｐゴシック" charset="-128"/>
              </a:rPr>
              <a:t>In summary here are </a:t>
            </a:r>
            <a:r>
              <a:rPr lang="en-US" altLang="en-US" u="sng" dirty="0">
                <a:ea typeface="ＭＳ Ｐゴシック" charset="-128"/>
              </a:rPr>
              <a:t>benefits</a:t>
            </a:r>
            <a:r>
              <a:rPr lang="en-US" altLang="en-US" dirty="0">
                <a:ea typeface="ＭＳ Ｐゴシック" charset="-128"/>
              </a:rPr>
              <a:t> of IBM SPSS Predictive Analytics</a:t>
            </a:r>
          </a:p>
          <a:p>
            <a:pPr marL="171450" indent="-171450">
              <a:buFontTx/>
              <a:buChar char="-"/>
              <a:defRPr/>
            </a:pPr>
            <a:r>
              <a:rPr lang="en-US" altLang="en-US" dirty="0">
                <a:ea typeface="ＭＳ Ｐゴシック" charset="-128"/>
              </a:rPr>
              <a:t>Easy to embed in business processes</a:t>
            </a:r>
          </a:p>
          <a:p>
            <a:pPr marL="171450" indent="-171450">
              <a:buFontTx/>
              <a:buChar char="-"/>
              <a:defRPr/>
            </a:pPr>
            <a:r>
              <a:rPr lang="en-US" altLang="en-US" dirty="0">
                <a:ea typeface="ＭＳ Ｐゴシック" charset="-128"/>
              </a:rPr>
              <a:t>Easy access for business users</a:t>
            </a:r>
          </a:p>
          <a:p>
            <a:pPr marL="171450" indent="-171450">
              <a:buFontTx/>
              <a:buChar char="-"/>
              <a:defRPr/>
            </a:pPr>
            <a:r>
              <a:rPr lang="en-US" altLang="en-US" dirty="0">
                <a:ea typeface="ＭＳ Ｐゴシック" charset="-128"/>
              </a:rPr>
              <a:t>Openness and extensibility</a:t>
            </a:r>
          </a:p>
          <a:p>
            <a:pPr marL="171450" indent="-171450">
              <a:buFontTx/>
              <a:buChar char="-"/>
              <a:defRPr/>
            </a:pPr>
            <a:r>
              <a:rPr lang="en-US" altLang="en-US" dirty="0">
                <a:ea typeface="ＭＳ Ｐゴシック" charset="-128"/>
              </a:rPr>
              <a:t>Power for business transformation </a:t>
            </a:r>
          </a:p>
          <a:p>
            <a:pPr marL="171450" indent="-171450">
              <a:buFontTx/>
              <a:buChar char="-"/>
              <a:defRPr/>
            </a:pPr>
            <a:r>
              <a:rPr lang="en-US" altLang="en-US" dirty="0">
                <a:ea typeface="ＭＳ Ｐゴシック" charset="-128"/>
              </a:rPr>
              <a:t>Guided workflow approach to predictive analytics, grounded in industry best practices called </a:t>
            </a:r>
            <a:r>
              <a:rPr lang="en-US" altLang="en-US" b="1" dirty="0">
                <a:ea typeface="ＭＳ Ｐゴシック" charset="-128"/>
              </a:rPr>
              <a:t>CRISP-DM </a:t>
            </a:r>
            <a:r>
              <a:rPr lang="en-US" altLang="en-US" dirty="0">
                <a:ea typeface="ＭＳ Ｐゴシック" charset="-128"/>
              </a:rPr>
              <a:t>(</a:t>
            </a:r>
            <a:r>
              <a:rPr lang="en-US" dirty="0">
                <a:ea typeface="ＭＳ Ｐゴシック" charset="0"/>
              </a:rPr>
              <a:t>Cross Industry Standard Process for Data Mining</a:t>
            </a:r>
            <a:r>
              <a:rPr lang="en-US" dirty="0">
                <a:ea typeface="ＭＳ Ｐゴシック" charset="-128"/>
              </a:rPr>
              <a:t>)</a:t>
            </a:r>
            <a:endParaRPr lang="en-US" dirty="0">
              <a:ea typeface="ＭＳ Ｐゴシック" charset="0"/>
            </a:endParaRPr>
          </a:p>
        </p:txBody>
      </p:sp>
      <p:sp>
        <p:nvSpPr>
          <p:cNvPr id="26628"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IBM Analytics</a:t>
            </a:r>
            <a:br>
              <a:rPr lang="en-US" altLang="en-US"/>
            </a:br>
            <a:r>
              <a:rPr lang="en-US" altLang="en-US"/>
              <a:t>© 2015 IBM Corporation</a:t>
            </a:r>
          </a:p>
        </p:txBody>
      </p:sp>
      <p:sp>
        <p:nvSpPr>
          <p:cNvPr id="26629"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EEAE799-B940-4780-B726-3CF44C995369}" type="slidenum">
              <a:rPr lang="en-US" altLang="en-US" smtClean="0"/>
              <a:pPr/>
              <a:t>12</a:t>
            </a:fld>
            <a:endParaRPr lang="en-US" altLang="en-US"/>
          </a:p>
        </p:txBody>
      </p:sp>
    </p:spTree>
    <p:extLst>
      <p:ext uri="{BB962C8B-B14F-4D97-AF65-F5344CB8AC3E}">
        <p14:creationId xmlns:p14="http://schemas.microsoft.com/office/powerpoint/2010/main" val="1365037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a:defRPr/>
            </a:pPr>
            <a:r>
              <a:rPr lang="en-US" altLang="en-US" dirty="0">
                <a:latin typeface="Arial" panose="020B0604020202020204" pitchFamily="34" charset="0"/>
              </a:rPr>
              <a:t>This is in essence the </a:t>
            </a:r>
            <a:r>
              <a:rPr lang="en-US" altLang="en-US" u="sng" dirty="0">
                <a:latin typeface="Arial" panose="020B0604020202020204" pitchFamily="34" charset="0"/>
              </a:rPr>
              <a:t>simplicity for the business user </a:t>
            </a:r>
            <a:r>
              <a:rPr lang="en-US" altLang="en-US" dirty="0">
                <a:latin typeface="Arial" panose="020B0604020202020204" pitchFamily="34" charset="0"/>
              </a:rPr>
              <a:t>– without sacrificing the </a:t>
            </a:r>
            <a:r>
              <a:rPr lang="en-US" altLang="en-US" u="sng" dirty="0">
                <a:latin typeface="Arial" panose="020B0604020202020204" pitchFamily="34" charset="0"/>
              </a:rPr>
              <a:t>depth of functionality </a:t>
            </a:r>
            <a:r>
              <a:rPr lang="en-US" altLang="en-US" dirty="0">
                <a:latin typeface="Arial" panose="020B0604020202020204" pitchFamily="34" charset="0"/>
              </a:rPr>
              <a:t>that an advanced analytical user needs</a:t>
            </a:r>
          </a:p>
          <a:p>
            <a:pPr>
              <a:defRPr/>
            </a:pPr>
            <a:endParaRPr lang="en-US" altLang="en-US" dirty="0">
              <a:latin typeface="Arial" panose="020B0604020202020204" pitchFamily="34" charset="0"/>
            </a:endParaRPr>
          </a:p>
          <a:p>
            <a:pPr>
              <a:defRPr/>
            </a:pPr>
            <a:r>
              <a:rPr lang="en-US" altLang="en-US" dirty="0">
                <a:latin typeface="Arial" panose="020B0604020202020204" pitchFamily="34" charset="0"/>
              </a:rPr>
              <a:t>Some of the features that make IBM SPSS Modeler unique are:</a:t>
            </a:r>
          </a:p>
          <a:p>
            <a:pPr marL="171450" indent="-171450">
              <a:buFont typeface="Arial" panose="020B0604020202020204" pitchFamily="34" charset="0"/>
              <a:buChar char="•"/>
              <a:defRPr/>
            </a:pPr>
            <a:r>
              <a:rPr lang="en-US" altLang="en-US" b="1" dirty="0">
                <a:latin typeface="Arial" panose="020B0604020202020204" pitchFamily="34" charset="0"/>
              </a:rPr>
              <a:t>Automated model creation</a:t>
            </a:r>
            <a:r>
              <a:rPr lang="en-US" altLang="en-US" dirty="0">
                <a:latin typeface="Arial" panose="020B0604020202020204" pitchFamily="34" charset="0"/>
              </a:rPr>
              <a:t>. SPSS Modeler can select which predictive modeling technique fits best to solve your business problem. Especially novice modelers sometimes get overwhelmed with the magnitude of predictive models that are supported. This will save time and increase the accuracy of your predictive model.</a:t>
            </a:r>
          </a:p>
          <a:p>
            <a:pPr marL="171450" indent="-171450">
              <a:buFont typeface="Arial" panose="020B0604020202020204" pitchFamily="34" charset="0"/>
              <a:buChar char="•"/>
              <a:defRPr/>
            </a:pPr>
            <a:r>
              <a:rPr lang="en-US" altLang="en-US" b="1" dirty="0">
                <a:latin typeface="Arial" panose="020B0604020202020204" pitchFamily="34" charset="0"/>
              </a:rPr>
              <a:t>Automatic data preparation</a:t>
            </a:r>
            <a:r>
              <a:rPr lang="en-US" altLang="en-US" dirty="0">
                <a:latin typeface="Arial" panose="020B0604020202020204" pitchFamily="34" charset="0"/>
              </a:rPr>
              <a:t>. Analysts spend on average 80% of their time on preparing the data (aka data wrangling or data </a:t>
            </a:r>
            <a:r>
              <a:rPr lang="en-US" altLang="en-US" dirty="0" err="1">
                <a:latin typeface="Arial" panose="020B0604020202020204" pitchFamily="34" charset="0"/>
              </a:rPr>
              <a:t>munging</a:t>
            </a:r>
            <a:r>
              <a:rPr lang="en-US" altLang="en-US" dirty="0">
                <a:latin typeface="Arial" panose="020B0604020202020204" pitchFamily="34" charset="0"/>
              </a:rPr>
              <a:t>). SPSS Modeler has built in functionality that can automate data preparation so that’ll save time for the analyst/ modeler which (s)he can spend on more value adding activities.</a:t>
            </a:r>
          </a:p>
          <a:p>
            <a:pPr marL="171450" indent="-171450">
              <a:buFont typeface="Arial" panose="020B0604020202020204" pitchFamily="34" charset="0"/>
              <a:buChar char="•"/>
              <a:defRPr/>
            </a:pPr>
            <a:r>
              <a:rPr lang="en-US" altLang="en-US" b="1" dirty="0">
                <a:latin typeface="Arial" panose="020B0604020202020204" pitchFamily="34" charset="0"/>
              </a:rPr>
              <a:t>Advanced analytical capabilities </a:t>
            </a:r>
            <a:r>
              <a:rPr lang="en-US" altLang="en-US" dirty="0">
                <a:latin typeface="Arial" panose="020B0604020202020204" pitchFamily="34" charset="0"/>
              </a:rPr>
              <a:t>are built in. Capabilities like text analytics, entity analytics, scripting and support for open source (R, Python) are features which will satisfy modelers with advanced analytical user needs.</a:t>
            </a:r>
          </a:p>
          <a:p>
            <a:pPr marL="171450" indent="-171450">
              <a:buFont typeface="Arial" panose="020B0604020202020204" pitchFamily="34" charset="0"/>
              <a:buChar char="•"/>
              <a:defRPr/>
            </a:pPr>
            <a:r>
              <a:rPr lang="en-US" altLang="en-US" b="1" dirty="0">
                <a:latin typeface="Arial" panose="020B0604020202020204" pitchFamily="34" charset="0"/>
              </a:rPr>
              <a:t>Infinitely complex workflows</a:t>
            </a:r>
            <a:r>
              <a:rPr lang="en-US" altLang="en-US" dirty="0">
                <a:latin typeface="Arial" panose="020B0604020202020204" pitchFamily="34" charset="0"/>
              </a:rPr>
              <a:t>. SPSS Modeler has a very intuitive graphical user interface (GUI) which makes the design of predictive analytical workflows very easy to create, maintain and manage. The graphical workflows will help you manage your most complex workflows and will act as a great communication tool when you discuss your analytics project with your stakeholders</a:t>
            </a:r>
          </a:p>
          <a:p>
            <a:pPr marL="171450" indent="-171450">
              <a:buFont typeface="Arial" panose="020B0604020202020204" pitchFamily="34" charset="0"/>
              <a:buChar char="•"/>
              <a:defRPr/>
            </a:pPr>
            <a:endParaRPr lang="en-US" altLang="en-US" dirty="0">
              <a:latin typeface="Arial" panose="020B0604020202020204" pitchFamily="34" charset="0"/>
            </a:endParaRPr>
          </a:p>
          <a:p>
            <a:pPr marL="0" indent="0">
              <a:buFont typeface="Arial" panose="020B0604020202020204" pitchFamily="34" charset="0"/>
              <a:buNone/>
              <a:defRPr/>
            </a:pPr>
            <a:r>
              <a:rPr lang="en-US" altLang="en-US" b="1" dirty="0">
                <a:latin typeface="Arial" panose="020B0604020202020204" pitchFamily="34" charset="0"/>
              </a:rPr>
              <a:t>Open and</a:t>
            </a:r>
            <a:r>
              <a:rPr lang="en-US" altLang="en-US" b="1" baseline="0" dirty="0">
                <a:latin typeface="Arial" panose="020B0604020202020204" pitchFamily="34" charset="0"/>
              </a:rPr>
              <a:t> extensible </a:t>
            </a:r>
            <a:r>
              <a:rPr lang="en-US" altLang="en-US" baseline="0" dirty="0">
                <a:latin typeface="Arial" panose="020B0604020202020204" pitchFamily="34" charset="0"/>
              </a:rPr>
              <a:t>– Code optional, open to open source. SPSS Modeler is open by nature and is code optional. The beauty of SPSS Modeler is that coding is optional but if it is needed you can easily bring the code in the predictive models. IBM is embracing and extending open source like R and Python. See the </a:t>
            </a:r>
            <a:r>
              <a:rPr lang="en-US" altLang="en-US" i="1" baseline="0" dirty="0">
                <a:latin typeface="Arial" panose="020B0604020202020204" pitchFamily="34" charset="0"/>
              </a:rPr>
              <a:t>IBM SPSS and Open Source </a:t>
            </a:r>
            <a:r>
              <a:rPr lang="en-US" altLang="en-US" baseline="0" dirty="0">
                <a:latin typeface="Arial" panose="020B0604020202020204" pitchFamily="34" charset="0"/>
              </a:rPr>
              <a:t>section of this deck for more detailed information</a:t>
            </a:r>
          </a:p>
          <a:p>
            <a:pPr marL="0" indent="0">
              <a:buFont typeface="Arial" panose="020B0604020202020204" pitchFamily="34" charset="0"/>
              <a:buNone/>
              <a:defRPr/>
            </a:pPr>
            <a:endParaRPr lang="en-US" altLang="en-US" baseline="0" dirty="0">
              <a:latin typeface="Arial" panose="020B0604020202020204" pitchFamily="34" charset="0"/>
            </a:endParaRPr>
          </a:p>
          <a:p>
            <a:pPr marL="0" indent="0">
              <a:buFont typeface="Arial" panose="020B0604020202020204" pitchFamily="34" charset="0"/>
              <a:buNone/>
              <a:defRPr/>
            </a:pPr>
            <a:r>
              <a:rPr lang="en-US" altLang="en-US" b="1" baseline="0" dirty="0">
                <a:latin typeface="Arial" panose="020B0604020202020204" pitchFamily="34" charset="0"/>
              </a:rPr>
              <a:t>Deployment at scale </a:t>
            </a:r>
            <a:r>
              <a:rPr lang="en-US" altLang="en-US" baseline="0" dirty="0">
                <a:latin typeface="Arial" panose="020B0604020202020204" pitchFamily="34" charset="0"/>
              </a:rPr>
              <a:t>– </a:t>
            </a:r>
            <a:r>
              <a:rPr lang="en-US" altLang="en-US" baseline="0" dirty="0" err="1">
                <a:latin typeface="Arial" panose="020B0604020202020204" pitchFamily="34" charset="0"/>
              </a:rPr>
              <a:t>Builfing</a:t>
            </a:r>
            <a:r>
              <a:rPr lang="en-US" altLang="en-US" baseline="0" dirty="0">
                <a:latin typeface="Arial" panose="020B0604020202020204" pitchFamily="34" charset="0"/>
              </a:rPr>
              <a:t> predictive models only makes sense if you deploy them so the business can take better decisions. SPSS predictive models can be deployed at scale. See the </a:t>
            </a:r>
            <a:r>
              <a:rPr lang="en-AU" i="1" dirty="0"/>
              <a:t>IBM SPSS </a:t>
            </a:r>
            <a:r>
              <a:rPr lang="en-US" i="1" dirty="0"/>
              <a:t>Predictive Analytics deployment </a:t>
            </a:r>
            <a:r>
              <a:rPr lang="en-US" dirty="0"/>
              <a:t>section in this</a:t>
            </a:r>
            <a:r>
              <a:rPr lang="en-US" baseline="0" dirty="0"/>
              <a:t> deck for more detailed information</a:t>
            </a: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2935FA9F-7D3F-5741-9EE6-6623220EF666}" type="slidenum">
              <a:rPr lang="en-US" smtClean="0"/>
              <a:pPr/>
              <a:t>13</a:t>
            </a:fld>
            <a:endParaRPr lang="en-US"/>
          </a:p>
        </p:txBody>
      </p:sp>
    </p:spTree>
    <p:extLst>
      <p:ext uri="{BB962C8B-B14F-4D97-AF65-F5344CB8AC3E}">
        <p14:creationId xmlns:p14="http://schemas.microsoft.com/office/powerpoint/2010/main" val="199752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Arial" pitchFamily="34" charset="0"/>
                <a:ea typeface="ＭＳ Ｐゴシック" pitchFamily="34" charset="-128"/>
                <a:cs typeface="ＭＳ Ｐゴシック" pitchFamily="34" charset="-128"/>
              </a:rPr>
              <a:t>I’d like to now introduce IBM SPSS Modeler. At a high level it is:</a:t>
            </a:r>
          </a:p>
          <a:p>
            <a:pPr marL="228572" indent="-228572" eaLnBrk="1" hangingPunct="1">
              <a:spcBef>
                <a:spcPct val="0"/>
              </a:spcBef>
              <a:buAutoNum type="arabicPeriod"/>
            </a:pPr>
            <a:r>
              <a:rPr lang="en-US" dirty="0">
                <a:latin typeface="Arial" pitchFamily="34" charset="0"/>
                <a:ea typeface="ＭＳ Ｐゴシック" pitchFamily="34" charset="-128"/>
                <a:cs typeface="ＭＳ Ｐゴシック" pitchFamily="34" charset="-128"/>
              </a:rPr>
              <a:t>A comprehensive</a:t>
            </a:r>
            <a:r>
              <a:rPr lang="en-US" baseline="0" dirty="0">
                <a:latin typeface="Arial" pitchFamily="34" charset="0"/>
                <a:ea typeface="ＭＳ Ｐゴシック" pitchFamily="34" charset="-128"/>
                <a:cs typeface="ＭＳ Ｐゴシック" pitchFamily="34" charset="-128"/>
              </a:rPr>
              <a:t> predictive analytics platform</a:t>
            </a:r>
          </a:p>
          <a:p>
            <a:pPr marL="228572" indent="-228572" eaLnBrk="1" hangingPunct="1">
              <a:spcBef>
                <a:spcPct val="0"/>
              </a:spcBef>
              <a:buAutoNum type="arabicPeriod"/>
            </a:pPr>
            <a:r>
              <a:rPr lang="en-US" baseline="0" dirty="0">
                <a:latin typeface="Arial" pitchFamily="34" charset="0"/>
                <a:ea typeface="ＭＳ Ｐゴシック" pitchFamily="34" charset="-128"/>
                <a:cs typeface="ＭＳ Ｐゴシック" pitchFamily="34" charset="-128"/>
              </a:rPr>
              <a:t>For all types of users – from a business user just learning predictive analytics to a data scientist performing sophisticated, customer data mining projects</a:t>
            </a:r>
          </a:p>
          <a:p>
            <a:pPr marL="228572" indent="-228572" eaLnBrk="1" hangingPunct="1">
              <a:spcBef>
                <a:spcPct val="0"/>
              </a:spcBef>
              <a:buAutoNum type="arabicPeriod"/>
            </a:pPr>
            <a:r>
              <a:rPr lang="en-US" baseline="0" dirty="0">
                <a:latin typeface="Arial" pitchFamily="34" charset="0"/>
                <a:ea typeface="ＭＳ Ｐゴシック" pitchFamily="34" charset="-128"/>
                <a:cs typeface="ＭＳ Ｐゴシック" pitchFamily="34" charset="-128"/>
              </a:rPr>
              <a:t>It includes multiple deployment options, optimization and decision management capabilities</a:t>
            </a:r>
          </a:p>
          <a:p>
            <a:pPr marL="228572" indent="-228572" eaLnBrk="1" hangingPunct="1">
              <a:spcBef>
                <a:spcPct val="0"/>
              </a:spcBef>
              <a:buAutoNum type="arabicPeriod"/>
            </a:pPr>
            <a:r>
              <a:rPr lang="en-US" baseline="0" dirty="0">
                <a:latin typeface="Arial" pitchFamily="34" charset="0"/>
                <a:ea typeface="ＭＳ Ｐゴシック" pitchFamily="34" charset="-128"/>
                <a:cs typeface="ＭＳ Ｐゴシック" pitchFamily="34" charset="-128"/>
              </a:rPr>
              <a:t>Within a visual interface with build-in guidance</a:t>
            </a:r>
          </a:p>
          <a:p>
            <a:pPr marL="228572" indent="-228572" eaLnBrk="1" hangingPunct="1">
              <a:spcBef>
                <a:spcPct val="0"/>
              </a:spcBef>
              <a:buAutoNum type="arabicPeriod"/>
            </a:pPr>
            <a:r>
              <a:rPr lang="en-US" baseline="0" dirty="0">
                <a:latin typeface="Arial" pitchFamily="34" charset="0"/>
                <a:ea typeface="ＭＳ Ｐゴシック" pitchFamily="34" charset="-128"/>
                <a:cs typeface="ＭＳ Ｐゴシック" pitchFamily="34" charset="-128"/>
              </a:rPr>
              <a:t>And supports structured and unstructured data (text analytics, entity analytics, social network analysis)</a:t>
            </a:r>
          </a:p>
          <a:p>
            <a:pPr marL="228572" indent="-228572" eaLnBrk="1" hangingPunct="1">
              <a:spcBef>
                <a:spcPct val="0"/>
              </a:spcBef>
              <a:buAutoNum type="arabicPeriod"/>
            </a:pPr>
            <a:r>
              <a:rPr lang="en-US" baseline="0" dirty="0">
                <a:latin typeface="Arial" pitchFamily="34" charset="0"/>
                <a:ea typeface="ＭＳ Ｐゴシック" pitchFamily="34" charset="-128"/>
                <a:cs typeface="ＭＳ Ｐゴシック" pitchFamily="34" charset="-128"/>
              </a:rPr>
              <a:t>Can be deployed on a single desktop or integrated within complex operational systems</a:t>
            </a:r>
          </a:p>
          <a:p>
            <a:pPr marL="228572" indent="-228572" eaLnBrk="1" hangingPunct="1">
              <a:spcBef>
                <a:spcPct val="0"/>
              </a:spcBef>
              <a:buAutoNum type="arabicPeriod"/>
            </a:pPr>
            <a:r>
              <a:rPr lang="en-AU" dirty="0">
                <a:latin typeface="Arial" pitchFamily="34" charset="0"/>
                <a:ea typeface="ＭＳ Ｐゴシック" pitchFamily="34" charset="-128"/>
                <a:cs typeface="ＭＳ Ｐゴシック" pitchFamily="34" charset="-128"/>
              </a:rPr>
              <a:t>And that brings predictive intelligence to a single user,</a:t>
            </a:r>
            <a:r>
              <a:rPr lang="en-AU" baseline="0" dirty="0">
                <a:latin typeface="Arial" pitchFamily="34" charset="0"/>
                <a:ea typeface="ＭＳ Ｐゴシック" pitchFamily="34" charset="-128"/>
                <a:cs typeface="ＭＳ Ｐゴシック" pitchFamily="34" charset="-128"/>
              </a:rPr>
              <a:t> to an entire enterprise, and more</a:t>
            </a:r>
          </a:p>
          <a:p>
            <a:pPr marL="228572" indent="-228572" eaLnBrk="1" hangingPunct="1">
              <a:spcBef>
                <a:spcPct val="0"/>
              </a:spcBef>
              <a:buAutoNum type="arabicPeriod"/>
            </a:pPr>
            <a:endParaRPr lang="en-AU" baseline="0" dirty="0">
              <a:latin typeface="Arial" pitchFamily="34" charset="0"/>
              <a:ea typeface="ＭＳ Ｐゴシック" pitchFamily="34" charset="-128"/>
              <a:cs typeface="ＭＳ Ｐゴシック" pitchFamily="34" charset="-128"/>
            </a:endParaRPr>
          </a:p>
          <a:p>
            <a:pPr marL="228572" indent="-228572" eaLnBrk="1" hangingPunct="1">
              <a:spcBef>
                <a:spcPct val="0"/>
              </a:spcBef>
              <a:buAutoNum type="arabicPeriod"/>
            </a:pPr>
            <a:endParaRPr lang="en-AU" baseline="0" dirty="0">
              <a:latin typeface="Arial" pitchFamily="34" charset="0"/>
              <a:ea typeface="ＭＳ Ｐゴシック" pitchFamily="34" charset="-128"/>
              <a:cs typeface="ＭＳ Ｐゴシック" pitchFamily="34" charset="-128"/>
            </a:endParaRPr>
          </a:p>
          <a:p>
            <a:pPr eaLnBrk="1" hangingPunct="1">
              <a:spcBef>
                <a:spcPct val="0"/>
              </a:spcBef>
            </a:pPr>
            <a:r>
              <a:rPr lang="en-AU" baseline="0" dirty="0">
                <a:latin typeface="Arial" pitchFamily="34" charset="0"/>
                <a:ea typeface="ＭＳ Ｐゴシック" pitchFamily="34" charset="-128"/>
                <a:cs typeface="ＭＳ Ｐゴシック" pitchFamily="34" charset="-128"/>
              </a:rPr>
              <a:t>Let’s walk through some of the key features….</a:t>
            </a:r>
            <a:endParaRPr lang="en-AU" dirty="0">
              <a:latin typeface="Arial" pitchFamily="34" charset="0"/>
              <a:ea typeface="ＭＳ Ｐゴシック" pitchFamily="34" charset="-128"/>
              <a:cs typeface="ＭＳ Ｐゴシック" pitchFamily="34" charset="-128"/>
            </a:endParaRPr>
          </a:p>
          <a:p>
            <a:pPr>
              <a:spcBef>
                <a:spcPct val="0"/>
              </a:spcBef>
            </a:pPr>
            <a:endParaRPr lang="en-US" dirty="0">
              <a:latin typeface="Calibri" charset="0"/>
            </a:endParaRPr>
          </a:p>
        </p:txBody>
      </p:sp>
      <p:sp>
        <p:nvSpPr>
          <p:cNvPr id="26628" name="Footer Placeholder 3"/>
          <p:cNvSpPr>
            <a:spLocks noGrp="1"/>
          </p:cNvSpPr>
          <p:nvPr>
            <p:ph type="ftr" sz="quarter" idx="4"/>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85372" indent="-302066">
              <a:defRPr>
                <a:solidFill>
                  <a:schemeClr val="tx1"/>
                </a:solidFill>
                <a:latin typeface="Arial" charset="0"/>
                <a:ea typeface="ＭＳ Ｐゴシック" charset="0"/>
              </a:defRPr>
            </a:lvl2pPr>
            <a:lvl3pPr marL="1208265" indent="-241653">
              <a:defRPr>
                <a:solidFill>
                  <a:schemeClr val="tx1"/>
                </a:solidFill>
                <a:latin typeface="Arial" charset="0"/>
                <a:ea typeface="ＭＳ Ｐゴシック" charset="0"/>
              </a:defRPr>
            </a:lvl3pPr>
            <a:lvl4pPr marL="1691571" indent="-241653">
              <a:defRPr>
                <a:solidFill>
                  <a:schemeClr val="tx1"/>
                </a:solidFill>
                <a:latin typeface="Arial" charset="0"/>
                <a:ea typeface="ＭＳ Ｐゴシック" charset="0"/>
              </a:defRPr>
            </a:lvl4pPr>
            <a:lvl5pPr marL="2174878" indent="-241653">
              <a:defRPr>
                <a:solidFill>
                  <a:schemeClr val="tx1"/>
                </a:solidFill>
                <a:latin typeface="Arial" charset="0"/>
                <a:ea typeface="ＭＳ Ｐゴシック" charset="0"/>
              </a:defRPr>
            </a:lvl5pPr>
            <a:lvl6pPr marL="2658184" indent="-241653" fontAlgn="base">
              <a:spcBef>
                <a:spcPct val="0"/>
              </a:spcBef>
              <a:spcAft>
                <a:spcPct val="0"/>
              </a:spcAft>
              <a:defRPr>
                <a:solidFill>
                  <a:schemeClr val="tx1"/>
                </a:solidFill>
                <a:latin typeface="Arial" charset="0"/>
                <a:ea typeface="ＭＳ Ｐゴシック" charset="0"/>
              </a:defRPr>
            </a:lvl6pPr>
            <a:lvl7pPr marL="3141490" indent="-241653" fontAlgn="base">
              <a:spcBef>
                <a:spcPct val="0"/>
              </a:spcBef>
              <a:spcAft>
                <a:spcPct val="0"/>
              </a:spcAft>
              <a:defRPr>
                <a:solidFill>
                  <a:schemeClr val="tx1"/>
                </a:solidFill>
                <a:latin typeface="Arial" charset="0"/>
                <a:ea typeface="ＭＳ Ｐゴシック" charset="0"/>
              </a:defRPr>
            </a:lvl7pPr>
            <a:lvl8pPr marL="3624796" indent="-241653" fontAlgn="base">
              <a:spcBef>
                <a:spcPct val="0"/>
              </a:spcBef>
              <a:spcAft>
                <a:spcPct val="0"/>
              </a:spcAft>
              <a:defRPr>
                <a:solidFill>
                  <a:schemeClr val="tx1"/>
                </a:solidFill>
                <a:latin typeface="Arial" charset="0"/>
                <a:ea typeface="ＭＳ Ｐゴシック" charset="0"/>
              </a:defRPr>
            </a:lvl8pPr>
            <a:lvl9pPr marL="4108102" indent="-241653"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r>
              <a:rPr lang="en-US">
                <a:latin typeface="Calibri" charset="0"/>
              </a:rPr>
              <a:t>IBM Analytics</a:t>
            </a:r>
            <a:br>
              <a:rPr lang="en-US">
                <a:latin typeface="Calibri" charset="0"/>
              </a:rPr>
            </a:br>
            <a:r>
              <a:rPr lang="en-US">
                <a:latin typeface="Calibri" charset="0"/>
              </a:rPr>
              <a:t>© 2014 IBM Corporation</a:t>
            </a:r>
          </a:p>
        </p:txBody>
      </p:sp>
      <p:sp>
        <p:nvSpPr>
          <p:cNvPr id="26629" name="Slide Number Placeholder 4"/>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85372" indent="-302066">
              <a:defRPr>
                <a:solidFill>
                  <a:schemeClr val="tx1"/>
                </a:solidFill>
                <a:latin typeface="Arial" charset="0"/>
                <a:ea typeface="ＭＳ Ｐゴシック" charset="0"/>
              </a:defRPr>
            </a:lvl2pPr>
            <a:lvl3pPr marL="1208265" indent="-241653">
              <a:defRPr>
                <a:solidFill>
                  <a:schemeClr val="tx1"/>
                </a:solidFill>
                <a:latin typeface="Arial" charset="0"/>
                <a:ea typeface="ＭＳ Ｐゴシック" charset="0"/>
              </a:defRPr>
            </a:lvl3pPr>
            <a:lvl4pPr marL="1691571" indent="-241653">
              <a:defRPr>
                <a:solidFill>
                  <a:schemeClr val="tx1"/>
                </a:solidFill>
                <a:latin typeface="Arial" charset="0"/>
                <a:ea typeface="ＭＳ Ｐゴシック" charset="0"/>
              </a:defRPr>
            </a:lvl4pPr>
            <a:lvl5pPr marL="2174878" indent="-241653">
              <a:defRPr>
                <a:solidFill>
                  <a:schemeClr val="tx1"/>
                </a:solidFill>
                <a:latin typeface="Arial" charset="0"/>
                <a:ea typeface="ＭＳ Ｐゴシック" charset="0"/>
              </a:defRPr>
            </a:lvl5pPr>
            <a:lvl6pPr marL="2658184" indent="-241653" fontAlgn="base">
              <a:spcBef>
                <a:spcPct val="0"/>
              </a:spcBef>
              <a:spcAft>
                <a:spcPct val="0"/>
              </a:spcAft>
              <a:defRPr>
                <a:solidFill>
                  <a:schemeClr val="tx1"/>
                </a:solidFill>
                <a:latin typeface="Arial" charset="0"/>
                <a:ea typeface="ＭＳ Ｐゴシック" charset="0"/>
              </a:defRPr>
            </a:lvl6pPr>
            <a:lvl7pPr marL="3141490" indent="-241653" fontAlgn="base">
              <a:spcBef>
                <a:spcPct val="0"/>
              </a:spcBef>
              <a:spcAft>
                <a:spcPct val="0"/>
              </a:spcAft>
              <a:defRPr>
                <a:solidFill>
                  <a:schemeClr val="tx1"/>
                </a:solidFill>
                <a:latin typeface="Arial" charset="0"/>
                <a:ea typeface="ＭＳ Ｐゴシック" charset="0"/>
              </a:defRPr>
            </a:lvl7pPr>
            <a:lvl8pPr marL="3624796" indent="-241653" fontAlgn="base">
              <a:spcBef>
                <a:spcPct val="0"/>
              </a:spcBef>
              <a:spcAft>
                <a:spcPct val="0"/>
              </a:spcAft>
              <a:defRPr>
                <a:solidFill>
                  <a:schemeClr val="tx1"/>
                </a:solidFill>
                <a:latin typeface="Arial" charset="0"/>
                <a:ea typeface="ＭＳ Ｐゴシック" charset="0"/>
              </a:defRPr>
            </a:lvl8pPr>
            <a:lvl9pPr marL="4108102" indent="-241653" fontAlgn="base">
              <a:spcBef>
                <a:spcPct val="0"/>
              </a:spcBef>
              <a:spcAft>
                <a:spcPct val="0"/>
              </a:spcAft>
              <a:defRPr>
                <a:solidFill>
                  <a:schemeClr val="tx1"/>
                </a:solidFill>
                <a:latin typeface="Arial" charset="0"/>
                <a:ea typeface="ＭＳ Ｐゴシック" charset="0"/>
              </a:defRPr>
            </a:lvl9pPr>
          </a:lstStyle>
          <a:p>
            <a:fld id="{A44B1F3B-2905-3440-A2AB-D2FDCB06E530}" type="slidenum">
              <a:rPr lang="en-US">
                <a:latin typeface="Calibri" charset="0"/>
              </a:rPr>
              <a:pPr/>
              <a:t>14</a:t>
            </a:fld>
            <a:endParaRPr lang="en-US">
              <a:latin typeface="Calibri" charset="0"/>
            </a:endParaRPr>
          </a:p>
        </p:txBody>
      </p:sp>
    </p:spTree>
    <p:extLst>
      <p:ext uri="{BB962C8B-B14F-4D97-AF65-F5344CB8AC3E}">
        <p14:creationId xmlns:p14="http://schemas.microsoft.com/office/powerpoint/2010/main" val="90118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Let’s begin with a simple example designed to familiarize you with the application. </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We are a bank who is marketing a product</a:t>
            </a:r>
            <a:r>
              <a:rPr lang="en-US" baseline="0" dirty="0">
                <a:latin typeface="Calibri" pitchFamily="34" charset="0"/>
                <a:ea typeface="ＭＳ Ｐゴシック" pitchFamily="34" charset="-128"/>
                <a:cs typeface="ＭＳ Ｐゴシック" pitchFamily="34" charset="-128"/>
              </a:rPr>
              <a:t> directly to customers</a:t>
            </a:r>
            <a:r>
              <a:rPr lang="en-US" dirty="0">
                <a:latin typeface="Calibri" pitchFamily="34" charset="0"/>
                <a:ea typeface="ＭＳ Ｐゴシック" pitchFamily="34" charset="-128"/>
                <a:cs typeface="ＭＳ Ｐゴシック" pitchFamily="34" charset="-128"/>
              </a:rPr>
              <a:t>. We have extracted a sampling of data from our customer relation management system. This data contains information about our customers, their</a:t>
            </a:r>
            <a:r>
              <a:rPr lang="en-US" baseline="0" dirty="0">
                <a:latin typeface="Calibri" pitchFamily="34" charset="0"/>
                <a:ea typeface="ＭＳ Ｐゴシック" pitchFamily="34" charset="-128"/>
                <a:cs typeface="ＭＳ Ｐゴシック" pitchFamily="34" charset="-128"/>
              </a:rPr>
              <a:t> buying behavior, and more</a:t>
            </a:r>
            <a:r>
              <a:rPr lang="en-US" dirty="0">
                <a:latin typeface="Calibri" pitchFamily="34" charset="0"/>
                <a:ea typeface="ＭＳ Ｐゴシック" pitchFamily="34" charset="-128"/>
                <a:cs typeface="ＭＳ Ｐゴシック" pitchFamily="34" charset="-128"/>
              </a:rPr>
              <a:t>. There is also a flag to indicate if they have responded</a:t>
            </a:r>
            <a:r>
              <a:rPr lang="en-US" baseline="0" dirty="0">
                <a:latin typeface="Calibri" pitchFamily="34" charset="0"/>
                <a:ea typeface="ＭＳ Ｐゴシック" pitchFamily="34" charset="-128"/>
                <a:cs typeface="ＭＳ Ｐゴシック" pitchFamily="34" charset="-128"/>
              </a:rPr>
              <a:t> to recent marketing campaigns.</a:t>
            </a:r>
            <a:endParaRPr lang="en-US" dirty="0">
              <a:latin typeface="Calibri" pitchFamily="34" charset="0"/>
              <a:ea typeface="ＭＳ Ｐゴシック" pitchFamily="34" charset="-128"/>
              <a:cs typeface="ＭＳ Ｐゴシック" pitchFamily="34" charset="-128"/>
            </a:endParaRPr>
          </a:p>
          <a:p>
            <a:endParaRPr lang="en-US" dirty="0">
              <a:latin typeface="Calibri" pitchFamily="34" charset="0"/>
              <a:ea typeface="ＭＳ Ｐゴシック" pitchFamily="34" charset="-128"/>
              <a:cs typeface="ＭＳ Ｐゴシック" pitchFamily="34" charset="-128"/>
            </a:endParaRPr>
          </a:p>
          <a:p>
            <a:r>
              <a:rPr lang="en-US" b="1" dirty="0">
                <a:latin typeface="Calibri" pitchFamily="34" charset="0"/>
                <a:ea typeface="ＭＳ Ｐゴシック" pitchFamily="34" charset="-128"/>
                <a:cs typeface="ＭＳ Ｐゴシック" pitchFamily="34" charset="-128"/>
              </a:rPr>
              <a:t>Exercise – Predictive in 20 Minutes</a:t>
            </a:r>
          </a:p>
          <a:p>
            <a:endParaRPr lang="en-US" b="1" dirty="0">
              <a:latin typeface="Calibri" pitchFamily="34" charset="0"/>
              <a:ea typeface="ＭＳ Ｐゴシック" pitchFamily="34" charset="-128"/>
              <a:cs typeface="ＭＳ Ｐゴシック" pitchFamily="34" charset="-128"/>
            </a:endParaRPr>
          </a:p>
          <a:p>
            <a:r>
              <a:rPr lang="en-US" b="1" dirty="0">
                <a:latin typeface="Calibri" pitchFamily="34" charset="0"/>
                <a:ea typeface="ＭＳ Ｐゴシック" pitchFamily="34" charset="-128"/>
                <a:cs typeface="ＭＳ Ｐゴシック" pitchFamily="34" charset="-128"/>
              </a:rPr>
              <a:t>&lt;Instruct the students to use the workbook they received to follow along as you go step-by-step through the exercise.  Come back to this slide after the exercise.&gt;</a:t>
            </a:r>
          </a:p>
        </p:txBody>
      </p:sp>
      <p:sp>
        <p:nvSpPr>
          <p:cNvPr id="655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1E25460E-C9E5-4EA9-8900-6EF4687B88E2}" type="slidenum">
              <a:rPr lang="en-US" sz="1200">
                <a:solidFill>
                  <a:schemeClr val="tx1"/>
                </a:solidFill>
              </a:rPr>
              <a:pPr eaLnBrk="1" hangingPunct="1"/>
              <a:t>15</a:t>
            </a:fld>
            <a:endParaRPr lang="en-US" sz="1200">
              <a:solidFill>
                <a:schemeClr val="tx1"/>
              </a:solidFill>
            </a:endParaRPr>
          </a:p>
        </p:txBody>
      </p:sp>
    </p:spTree>
    <p:extLst>
      <p:ext uri="{BB962C8B-B14F-4D97-AF65-F5344CB8AC3E}">
        <p14:creationId xmlns:p14="http://schemas.microsoft.com/office/powerpoint/2010/main" val="33438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As part</a:t>
            </a:r>
            <a:r>
              <a:rPr lang="en-US" baseline="0" dirty="0">
                <a:latin typeface="Calibri" pitchFamily="34" charset="0"/>
                <a:ea typeface="ＭＳ Ｐゴシック" pitchFamily="34" charset="-128"/>
                <a:cs typeface="ＭＳ Ｐゴシック" pitchFamily="34" charset="-128"/>
              </a:rPr>
              <a:t> of our wrap up, I’d like to ask you to think about how you would apply this to YOUR business.</a:t>
            </a:r>
          </a:p>
          <a:p>
            <a:endParaRPr lang="en-US" baseline="0" dirty="0">
              <a:latin typeface="Calibri" pitchFamily="34" charset="0"/>
              <a:ea typeface="ＭＳ Ｐゴシック" pitchFamily="34" charset="-128"/>
              <a:cs typeface="ＭＳ Ｐゴシック" pitchFamily="34" charset="-128"/>
            </a:endParaRPr>
          </a:p>
          <a:p>
            <a:endParaRPr lang="en-US" baseline="0" dirty="0">
              <a:latin typeface="Calibri" pitchFamily="34" charset="0"/>
              <a:ea typeface="ＭＳ Ｐゴシック" pitchFamily="34" charset="-128"/>
              <a:cs typeface="ＭＳ Ｐゴシック" pitchFamily="34" charset="-128"/>
            </a:endParaRPr>
          </a:p>
          <a:p>
            <a:r>
              <a:rPr lang="en-US" baseline="0" dirty="0">
                <a:latin typeface="Calibri" pitchFamily="34" charset="0"/>
                <a:ea typeface="ＭＳ Ｐゴシック" pitchFamily="34" charset="-128"/>
                <a:cs typeface="ＭＳ Ｐゴシック" pitchFamily="34" charset="-128"/>
              </a:rPr>
              <a:t>[instructor: lead the conversation and solicit input as needed]</a:t>
            </a:r>
            <a:endParaRPr lang="en-US" dirty="0">
              <a:latin typeface="Calibri" pitchFamily="34" charset="0"/>
              <a:ea typeface="ＭＳ Ｐゴシック" pitchFamily="34" charset="-128"/>
              <a:cs typeface="ＭＳ Ｐゴシック" pitchFamily="34" charset="-128"/>
            </a:endParaRPr>
          </a:p>
        </p:txBody>
      </p:sp>
      <p:sp>
        <p:nvSpPr>
          <p:cNvPr id="911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E0009A9-D20F-452D-9B8E-56B4F20A54D9}" type="slidenum">
              <a:rPr lang="en-US" sz="1200">
                <a:solidFill>
                  <a:schemeClr val="tx1"/>
                </a:solidFill>
              </a:rPr>
              <a:pPr eaLnBrk="1" hangingPunct="1"/>
              <a:t>16</a:t>
            </a:fld>
            <a:endParaRPr lang="en-US" sz="1200">
              <a:solidFill>
                <a:schemeClr val="tx1"/>
              </a:solidFill>
            </a:endParaRPr>
          </a:p>
        </p:txBody>
      </p:sp>
    </p:spTree>
    <p:extLst>
      <p:ext uri="{BB962C8B-B14F-4D97-AF65-F5344CB8AC3E}">
        <p14:creationId xmlns:p14="http://schemas.microsoft.com/office/powerpoint/2010/main" val="24993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xfrm>
            <a:off x="1003300" y="642938"/>
            <a:ext cx="4903788" cy="2759075"/>
          </a:xfrm>
          <a:ln/>
        </p:spPr>
      </p:sp>
      <p:sp>
        <p:nvSpPr>
          <p:cNvPr id="169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Arial" panose="020B0604020202020204" pitchFamily="34" charset="0"/>
              </a:rPr>
              <a:t>“CRISP-DM” stands for “Cross Industry Standard Process for Data Mining” – it is a generally accepted data science workflow. </a:t>
            </a:r>
          </a:p>
          <a:p>
            <a:endParaRPr lang="en-US" altLang="en-US" sz="1000" dirty="0">
              <a:latin typeface="Arial" panose="020B0604020202020204" pitchFamily="34" charset="0"/>
            </a:endParaRPr>
          </a:p>
          <a:p>
            <a:r>
              <a:rPr lang="en-US" altLang="en-US" sz="1000" dirty="0">
                <a:latin typeface="Arial" panose="020B0604020202020204" pitchFamily="34" charset="0"/>
              </a:rPr>
              <a:t>It is perhaps a bit dated (or lacking in detail on the deployment phase), but still very relevant. Although certain terms and techniques go in and out of fashion, the overall idea remains much the same. Every successful data science journey is tied to some business outcome. There is an opportunity to use analytics to somehow squeeze more out of your margins or find new avenues for profitable top-line</a:t>
            </a:r>
            <a:r>
              <a:rPr lang="en-US" altLang="en-US" sz="1000" baseline="0" dirty="0">
                <a:latin typeface="Arial" panose="020B0604020202020204" pitchFamily="34" charset="0"/>
              </a:rPr>
              <a:t> </a:t>
            </a:r>
            <a:r>
              <a:rPr lang="en-US" altLang="en-US" sz="1000" dirty="0">
                <a:latin typeface="Arial" panose="020B0604020202020204" pitchFamily="34" charset="0"/>
              </a:rPr>
              <a:t>growth. </a:t>
            </a:r>
          </a:p>
          <a:p>
            <a:endParaRPr lang="en-US" altLang="en-US" sz="1000" dirty="0">
              <a:latin typeface="Arial" panose="020B0604020202020204" pitchFamily="34" charset="0"/>
            </a:endParaRPr>
          </a:p>
          <a:p>
            <a:r>
              <a:rPr lang="en-US" altLang="en-US" sz="1000" dirty="0">
                <a:latin typeface="Arial" panose="020B0604020202020204" pitchFamily="34" charset="0"/>
              </a:rPr>
              <a:t>The cycle starts with the Data Science team working with a Line of Business to better understand the data that resides in the organization today, as well as any additional data capture needs for shoring up their data assets. As the data understanding becomes clear, the Data Science team will move on to the first iteration of their analysis. Data preparation (such as cleaning) takes up about ~80% of the time in this process. </a:t>
            </a:r>
          </a:p>
          <a:p>
            <a:endParaRPr lang="en-US" altLang="en-US" sz="1000" dirty="0">
              <a:latin typeface="Arial" panose="020B0604020202020204" pitchFamily="34" charset="0"/>
            </a:endParaRPr>
          </a:p>
          <a:p>
            <a:r>
              <a:rPr lang="en-US" altLang="en-US" sz="1000" dirty="0">
                <a:latin typeface="Arial" panose="020B0604020202020204" pitchFamily="34" charset="0"/>
              </a:rPr>
              <a:t>The goal is to prepare the data so that it is easily consumable by a modeling algorithm. All modeling algorithms are developed based on some underlying theory, which assumes that the data was generated from some underlying process. Therefore, the Data Scientist often performs various types of techniques in order to improve the features that are used in the modelling process. Better features enable the machine learning algorithm to build a better model. </a:t>
            </a:r>
          </a:p>
          <a:p>
            <a:endParaRPr lang="en-US" altLang="en-US" sz="1000" dirty="0">
              <a:latin typeface="Arial" panose="020B0604020202020204" pitchFamily="34" charset="0"/>
            </a:endParaRPr>
          </a:p>
          <a:p>
            <a:r>
              <a:rPr lang="en-US" altLang="en-US" sz="1000" dirty="0">
                <a:latin typeface="Arial" panose="020B0604020202020204" pitchFamily="34" charset="0"/>
              </a:rPr>
              <a:t>After a model is trained (or during, if you are using some form of hyper-parameter tuning) several metrics are used to determine model effectiveness. The goal of model building is to build a model that will generalize well to unseen data (coming from the same or similar sources). Once the Data Scientist is happy with the effectiveness of their model, they will deploy their predictive model.</a:t>
            </a:r>
          </a:p>
        </p:txBody>
      </p:sp>
      <p:sp>
        <p:nvSpPr>
          <p:cNvPr id="169988"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AC534A75-A3CC-441A-8B16-962E3D8B6152}" type="slidenum">
              <a:rPr lang="en-US" altLang="en-US"/>
              <a:pPr/>
              <a:t>17</a:t>
            </a:fld>
            <a:endParaRPr lang="en-US" altLang="en-US"/>
          </a:p>
        </p:txBody>
      </p:sp>
    </p:spTree>
    <p:extLst>
      <p:ext uri="{BB962C8B-B14F-4D97-AF65-F5344CB8AC3E}">
        <p14:creationId xmlns:p14="http://schemas.microsoft.com/office/powerpoint/2010/main" val="110422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1003300" y="642938"/>
            <a:ext cx="4903788" cy="2759075"/>
          </a:xfrm>
          <a:ln/>
        </p:spPr>
      </p:sp>
      <p:sp>
        <p:nvSpPr>
          <p:cNvPr id="1720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Arial" panose="020B0604020202020204" pitchFamily="34" charset="0"/>
              </a:rPr>
              <a:t>If we drill down a little bit, we can see all of the major steps that a Data Scientist performs. This slide is really important for understanding what a Data Scientist does. </a:t>
            </a:r>
          </a:p>
          <a:p>
            <a:endParaRPr lang="en-US" altLang="en-US" sz="1000" dirty="0">
              <a:latin typeface="Arial" panose="020B0604020202020204" pitchFamily="34" charset="0"/>
            </a:endParaRPr>
          </a:p>
          <a:p>
            <a:r>
              <a:rPr lang="en-US" altLang="en-US" sz="1000" dirty="0">
                <a:latin typeface="Arial" panose="020B0604020202020204" pitchFamily="34" charset="0"/>
              </a:rPr>
              <a:t>Once the Data Scientist has an understanding of their data and has sufficient data to get started, they move on to the “data preparation” phase. This phase is very time consuming. A Data Scientist spends about 80% of their time here, performing tasks such as data cleaning and feature engineering. These steps are crucial, especially if a predictive model is going to be built. Deriving competitive advantage through data is predicated on having good data.</a:t>
            </a:r>
          </a:p>
          <a:p>
            <a:endParaRPr lang="en-US" altLang="en-US" sz="1000" dirty="0">
              <a:latin typeface="Arial" panose="020B0604020202020204" pitchFamily="34" charset="0"/>
            </a:endParaRPr>
          </a:p>
          <a:p>
            <a:r>
              <a:rPr lang="en-US" altLang="en-US" sz="1000" dirty="0">
                <a:latin typeface="Arial" panose="020B0604020202020204" pitchFamily="34" charset="0"/>
              </a:rPr>
              <a:t>During and after cleaning the data, the Data Scientist generally performs exploration – such as descriptive statistics to get an overall feel for the data and clustering (i.e., unsupervised learning) to look at the relationships and latent structure of the data. This process is often iterated several time until the Data Scientist is satisfied with their data set.</a:t>
            </a:r>
          </a:p>
          <a:p>
            <a:endParaRPr lang="en-US" altLang="en-US" sz="1000" dirty="0">
              <a:latin typeface="Arial" panose="020B0604020202020204" pitchFamily="34" charset="0"/>
            </a:endParaRPr>
          </a:p>
          <a:p>
            <a:r>
              <a:rPr lang="en-US" altLang="en-US" sz="1000" dirty="0">
                <a:latin typeface="Arial" panose="020B0604020202020204" pitchFamily="34" charset="0"/>
              </a:rPr>
              <a:t>The model training stage is where machine learning is used in building a predictive model. This model is trained and then evaluated by “model diagnostics” –</a:t>
            </a:r>
            <a:r>
              <a:rPr lang="en-US" altLang="en-US" sz="1000" baseline="0" dirty="0">
                <a:latin typeface="Arial" panose="020B0604020202020204" pitchFamily="34" charset="0"/>
              </a:rPr>
              <a:t> statistical measures </a:t>
            </a:r>
            <a:r>
              <a:rPr lang="en-US" altLang="en-US" sz="1000" dirty="0">
                <a:latin typeface="Arial" panose="020B0604020202020204" pitchFamily="34" charset="0"/>
              </a:rPr>
              <a:t>such as prediction accuracy,</a:t>
            </a:r>
            <a:r>
              <a:rPr lang="en-US" altLang="en-US" sz="1000" baseline="0" dirty="0">
                <a:latin typeface="Arial" panose="020B0604020202020204" pitchFamily="34" charset="0"/>
              </a:rPr>
              <a:t> sensitivity, specificity, etc</a:t>
            </a:r>
            <a:r>
              <a:rPr lang="en-US" altLang="en-US" sz="1000" dirty="0">
                <a:latin typeface="Arial" panose="020B0604020202020204" pitchFamily="34" charset="0"/>
              </a:rPr>
              <a:t>. Once, the model is deemed sufficient, the model along with the transformation set is</a:t>
            </a:r>
            <a:r>
              <a:rPr lang="en-US" altLang="en-US" sz="1000" baseline="0" dirty="0">
                <a:latin typeface="Arial" panose="020B0604020202020204" pitchFamily="34" charset="0"/>
              </a:rPr>
              <a:t> </a:t>
            </a:r>
            <a:r>
              <a:rPr lang="en-US" altLang="en-US" sz="1000" dirty="0">
                <a:latin typeface="Arial" panose="020B0604020202020204" pitchFamily="34" charset="0"/>
              </a:rPr>
              <a:t>used in deploying the model for scoring on unseen data.</a:t>
            </a:r>
          </a:p>
          <a:p>
            <a:endParaRPr lang="en-US" altLang="en-US" sz="1000" dirty="0">
              <a:latin typeface="Arial" panose="020B0604020202020204" pitchFamily="34" charset="0"/>
            </a:endParaRPr>
          </a:p>
          <a:p>
            <a:r>
              <a:rPr lang="en-US" altLang="en-US" sz="1000" dirty="0">
                <a:latin typeface="Arial" panose="020B0604020202020204" pitchFamily="34" charset="0"/>
              </a:rPr>
              <a:t>As you can see, model training is typically</a:t>
            </a:r>
            <a:r>
              <a:rPr lang="en-US" altLang="en-US" sz="1000" baseline="0" dirty="0">
                <a:latin typeface="Arial" panose="020B0604020202020204" pitchFamily="34" charset="0"/>
              </a:rPr>
              <a:t> performed on historical data, whereas model scoring is typically applied to production data.</a:t>
            </a:r>
            <a:endParaRPr lang="en-US" altLang="en-US" sz="1000" dirty="0">
              <a:latin typeface="Arial" panose="020B0604020202020204" pitchFamily="34" charset="0"/>
            </a:endParaRPr>
          </a:p>
          <a:p>
            <a:r>
              <a:rPr lang="en-US" altLang="en-US" sz="1000" dirty="0">
                <a:latin typeface="Arial" panose="020B0604020202020204" pitchFamily="34" charset="0"/>
              </a:rPr>
              <a:t> </a:t>
            </a:r>
          </a:p>
        </p:txBody>
      </p:sp>
      <p:sp>
        <p:nvSpPr>
          <p:cNvPr id="172036"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E842C36B-9A16-411B-94C1-87E99D9793E7}" type="slidenum">
              <a:rPr lang="en-US" altLang="en-US"/>
              <a:pPr/>
              <a:t>18</a:t>
            </a:fld>
            <a:endParaRPr lang="en-US" altLang="en-US"/>
          </a:p>
        </p:txBody>
      </p:sp>
    </p:spTree>
    <p:extLst>
      <p:ext uri="{BB962C8B-B14F-4D97-AF65-F5344CB8AC3E}">
        <p14:creationId xmlns:p14="http://schemas.microsoft.com/office/powerpoint/2010/main" val="133128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a:xfrm>
            <a:off x="1003300" y="642938"/>
            <a:ext cx="4903788" cy="2759075"/>
          </a:xfrm>
          <a:ln/>
        </p:spPr>
      </p:sp>
      <p:sp>
        <p:nvSpPr>
          <p:cNvPr id="3246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IBM</a:t>
            </a:r>
            <a:r>
              <a:rPr lang="en-US" altLang="en-US" baseline="0" dirty="0">
                <a:latin typeface="Arial" panose="020B0604020202020204" pitchFamily="34" charset="0"/>
                <a:cs typeface="Arial" panose="020B0604020202020204" pitchFamily="34" charset="0"/>
              </a:rPr>
              <a:t> SPSS </a:t>
            </a:r>
            <a:r>
              <a:rPr lang="en-US" altLang="en-US" dirty="0">
                <a:latin typeface="Arial" panose="020B0604020202020204" pitchFamily="34" charset="0"/>
                <a:cs typeface="Arial" panose="020B0604020202020204" pitchFamily="34" charset="0"/>
              </a:rPr>
              <a:t>Modeler has a very broad range of modeling algorithms, grouped by their usage.</a:t>
            </a:r>
          </a:p>
          <a:p>
            <a:r>
              <a:rPr lang="en-US" altLang="en-US" dirty="0">
                <a:latin typeface="Arial" panose="020B0604020202020204" pitchFamily="34" charset="0"/>
                <a:cs typeface="Arial" panose="020B0604020202020204" pitchFamily="34" charset="0"/>
              </a:rPr>
              <a:t>Classification, Segmentation and Association</a:t>
            </a:r>
          </a:p>
          <a:p>
            <a:r>
              <a:rPr lang="en-US" altLang="en-US" dirty="0">
                <a:latin typeface="Arial" panose="020B0604020202020204" pitchFamily="34" charset="0"/>
                <a:cs typeface="Arial" panose="020B0604020202020204" pitchFamily="34" charset="0"/>
              </a:rPr>
              <a:t>Classification includes techniques such as decision trees, regression or neural networks and is typically used to predict group membership. For example, will this employee leave? Or to predict a customer value. </a:t>
            </a:r>
          </a:p>
          <a:p>
            <a:r>
              <a:rPr lang="en-US" altLang="en-US" dirty="0">
                <a:latin typeface="Arial" panose="020B0604020202020204" pitchFamily="34" charset="0"/>
                <a:cs typeface="Arial" panose="020B0604020202020204" pitchFamily="34" charset="0"/>
              </a:rPr>
              <a:t>Segmentation algorithms are used to put data into groups and predict group membership for new cases. Association finds events that occur together or in a sequence. These techniques are used for market basket analysis where users are looking to see what products are bought together and in what order. </a:t>
            </a:r>
          </a:p>
          <a:p>
            <a:r>
              <a:rPr lang="en-US" altLang="en-US" dirty="0">
                <a:latin typeface="Arial" panose="020B0604020202020204" pitchFamily="34" charset="0"/>
                <a:cs typeface="Arial" panose="020B0604020202020204" pitchFamily="34" charset="0"/>
              </a:rPr>
              <a:t>There are also some automated modeling procedures which enable users to quickly generate multiple models and evaluate their performance before selecting which is the most appropriate to use in each case.</a:t>
            </a:r>
          </a:p>
          <a:p>
            <a:endParaRPr lang="en-US" altLang="en-US" dirty="0">
              <a:latin typeface="Arial" panose="020B0604020202020204" pitchFamily="34" charset="0"/>
              <a:cs typeface="Arial" panose="020B0604020202020204" pitchFamily="34" charset="0"/>
            </a:endParaRPr>
          </a:p>
        </p:txBody>
      </p:sp>
      <p:sp>
        <p:nvSpPr>
          <p:cNvPr id="324612"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74897" indent="-298037" eaLnBrk="0" hangingPunct="0">
              <a:defRPr>
                <a:solidFill>
                  <a:schemeClr val="tx1"/>
                </a:solidFill>
                <a:latin typeface="Arial" panose="020B0604020202020204" pitchFamily="34" charset="0"/>
                <a:ea typeface="MS PGothic" panose="020B0600070205080204" pitchFamily="34" charset="-128"/>
              </a:defRPr>
            </a:lvl2pPr>
            <a:lvl3pPr marL="1192149" indent="-238430" eaLnBrk="0" hangingPunct="0">
              <a:defRPr>
                <a:solidFill>
                  <a:schemeClr val="tx1"/>
                </a:solidFill>
                <a:latin typeface="Arial" panose="020B0604020202020204" pitchFamily="34" charset="0"/>
                <a:ea typeface="MS PGothic" panose="020B0600070205080204" pitchFamily="34" charset="-128"/>
              </a:defRPr>
            </a:lvl3pPr>
            <a:lvl4pPr marL="1669009" indent="-238430" eaLnBrk="0" hangingPunct="0">
              <a:defRPr>
                <a:solidFill>
                  <a:schemeClr val="tx1"/>
                </a:solidFill>
                <a:latin typeface="Arial" panose="020B0604020202020204" pitchFamily="34" charset="0"/>
                <a:ea typeface="MS PGothic" panose="020B0600070205080204" pitchFamily="34" charset="-128"/>
              </a:defRPr>
            </a:lvl4pPr>
            <a:lvl5pPr marL="2145868" indent="-238430" eaLnBrk="0" hangingPunct="0">
              <a:defRPr>
                <a:solidFill>
                  <a:schemeClr val="tx1"/>
                </a:solidFill>
                <a:latin typeface="Arial" panose="020B0604020202020204" pitchFamily="34" charset="0"/>
                <a:ea typeface="MS PGothic" panose="020B0600070205080204" pitchFamily="34" charset="-128"/>
              </a:defRPr>
            </a:lvl5pPr>
            <a:lvl6pPr marL="2622728"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9958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57644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053307" indent="-2384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82D3F43-36EC-4408-B6A5-ECC1C65566AD}" type="slidenum">
              <a:rPr lang="en-US" altLang="en-US"/>
              <a:pPr eaLnBrk="1" hangingPunct="1"/>
              <a:t>19</a:t>
            </a:fld>
            <a:endParaRPr lang="en-US" altLang="en-US"/>
          </a:p>
        </p:txBody>
      </p:sp>
    </p:spTree>
    <p:extLst>
      <p:ext uri="{BB962C8B-B14F-4D97-AF65-F5344CB8AC3E}">
        <p14:creationId xmlns:p14="http://schemas.microsoft.com/office/powerpoint/2010/main" val="188276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As part</a:t>
            </a:r>
            <a:r>
              <a:rPr lang="en-US" baseline="0" dirty="0">
                <a:latin typeface="Calibri" pitchFamily="34" charset="0"/>
                <a:ea typeface="ＭＳ Ｐゴシック" pitchFamily="34" charset="-128"/>
                <a:cs typeface="ＭＳ Ｐゴシック" pitchFamily="34" charset="-128"/>
              </a:rPr>
              <a:t> of our wrap up, I’d like to ask you to think about how you would apply this to YOUR business.</a:t>
            </a:r>
          </a:p>
          <a:p>
            <a:endParaRPr lang="en-US" baseline="0" dirty="0">
              <a:latin typeface="Calibri" pitchFamily="34" charset="0"/>
              <a:ea typeface="ＭＳ Ｐゴシック" pitchFamily="34" charset="-128"/>
              <a:cs typeface="ＭＳ Ｐゴシック" pitchFamily="34" charset="-128"/>
            </a:endParaRPr>
          </a:p>
          <a:p>
            <a:endParaRPr lang="en-US" baseline="0" dirty="0">
              <a:latin typeface="Calibri" pitchFamily="34" charset="0"/>
              <a:ea typeface="ＭＳ Ｐゴシック" pitchFamily="34" charset="-128"/>
              <a:cs typeface="ＭＳ Ｐゴシック" pitchFamily="34" charset="-128"/>
            </a:endParaRPr>
          </a:p>
          <a:p>
            <a:r>
              <a:rPr lang="en-US" baseline="0" dirty="0">
                <a:latin typeface="Calibri" pitchFamily="34" charset="0"/>
                <a:ea typeface="ＭＳ Ｐゴシック" pitchFamily="34" charset="-128"/>
                <a:cs typeface="ＭＳ Ｐゴシック" pitchFamily="34" charset="-128"/>
              </a:rPr>
              <a:t>[instructor: lead the conversation and solicit input as needed]</a:t>
            </a:r>
            <a:endParaRPr lang="en-US" dirty="0">
              <a:latin typeface="Calibri" pitchFamily="34" charset="0"/>
              <a:ea typeface="ＭＳ Ｐゴシック" pitchFamily="34" charset="-128"/>
              <a:cs typeface="ＭＳ Ｐゴシック" pitchFamily="34" charset="-128"/>
            </a:endParaRPr>
          </a:p>
        </p:txBody>
      </p:sp>
      <p:sp>
        <p:nvSpPr>
          <p:cNvPr id="911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E0009A9-D20F-452D-9B8E-56B4F20A54D9}" type="slidenum">
              <a:rPr lang="en-US" sz="1200">
                <a:solidFill>
                  <a:schemeClr val="tx1"/>
                </a:solidFill>
              </a:rPr>
              <a:pPr eaLnBrk="1" hangingPunct="1"/>
              <a:t>20</a:t>
            </a:fld>
            <a:endParaRPr lang="en-US" sz="1200">
              <a:solidFill>
                <a:schemeClr val="tx1"/>
              </a:solidFill>
            </a:endParaRPr>
          </a:p>
        </p:txBody>
      </p:sp>
    </p:spTree>
    <p:extLst>
      <p:ext uri="{BB962C8B-B14F-4D97-AF65-F5344CB8AC3E}">
        <p14:creationId xmlns:p14="http://schemas.microsoft.com/office/powerpoint/2010/main" val="1477640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003300" y="642938"/>
            <a:ext cx="4903788" cy="2759075"/>
          </a:xfrm>
          <a:ln/>
        </p:spPr>
      </p:sp>
      <p:sp>
        <p:nvSpPr>
          <p:cNvPr id="450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SPSS </a:t>
            </a:r>
            <a:r>
              <a:rPr lang="en-US" altLang="en-US" u="sng" dirty="0">
                <a:latin typeface="Arial" panose="020B0604020202020204" pitchFamily="34" charset="0"/>
              </a:rPr>
              <a:t>embraces, extends and facilitates </a:t>
            </a:r>
            <a:r>
              <a:rPr lang="en-US" altLang="en-US" dirty="0">
                <a:latin typeface="Arial" panose="020B0604020202020204" pitchFamily="34" charset="0"/>
              </a:rPr>
              <a:t>the use of open source such as R, Python and Spark</a:t>
            </a:r>
          </a:p>
          <a:p>
            <a:endParaRPr lang="en-US" altLang="en-US" dirty="0">
              <a:latin typeface="Arial" panose="020B0604020202020204" pitchFamily="34" charset="0"/>
            </a:endParaRPr>
          </a:p>
          <a:p>
            <a:r>
              <a:rPr lang="en-US" altLang="en-US" dirty="0">
                <a:latin typeface="Arial" panose="020B0604020202020204" pitchFamily="34" charset="0"/>
              </a:rPr>
              <a:t>We added support for R, then Python and now Spark</a:t>
            </a:r>
          </a:p>
          <a:p>
            <a:r>
              <a:rPr lang="en-US" altLang="en-US" dirty="0">
                <a:latin typeface="Arial" panose="020B0604020202020204" pitchFamily="34" charset="0"/>
              </a:rPr>
              <a:t>We extend the use of open source within the analytical team by </a:t>
            </a:r>
            <a:r>
              <a:rPr lang="en-US" altLang="en-US" u="sng" dirty="0">
                <a:latin typeface="Arial" panose="020B0604020202020204" pitchFamily="34" charset="0"/>
              </a:rPr>
              <a:t>making coding optional </a:t>
            </a:r>
            <a:r>
              <a:rPr lang="en-US" altLang="en-US" dirty="0">
                <a:latin typeface="Arial" panose="020B0604020202020204" pitchFamily="34" charset="0"/>
              </a:rPr>
              <a:t>– not just for analytics, but for open source</a:t>
            </a:r>
          </a:p>
          <a:p>
            <a:r>
              <a:rPr lang="en-US" altLang="en-US" dirty="0">
                <a:latin typeface="Arial" panose="020B0604020202020204" pitchFamily="34" charset="0"/>
              </a:rPr>
              <a:t>And we facilitate deployment of open source – we make it massively useful – and that I had addressed earlier</a:t>
            </a:r>
          </a:p>
          <a:p>
            <a:endParaRPr lang="en-US" altLang="en-US" dirty="0">
              <a:latin typeface="Arial" panose="020B0604020202020204" pitchFamily="34" charset="0"/>
            </a:endParaRPr>
          </a:p>
        </p:txBody>
      </p:sp>
      <p:sp>
        <p:nvSpPr>
          <p:cNvPr id="450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81EAA9C-BDB7-4BA6-82B5-5D8CBB1D2FD5}" type="slidenum">
              <a:rPr lang="en-US" altLang="en-US" smtClean="0"/>
              <a:pPr/>
              <a:t>21</a:t>
            </a:fld>
            <a:endParaRPr lang="en-US" altLang="en-US"/>
          </a:p>
        </p:txBody>
      </p:sp>
      <p:sp>
        <p:nvSpPr>
          <p:cNvPr id="45061" name="Footer Placeholder 4"/>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MON_AA_Keynote_v#.ppt</a:t>
            </a:r>
          </a:p>
        </p:txBody>
      </p:sp>
      <p:sp>
        <p:nvSpPr>
          <p:cNvPr id="45062" name="Header Placeholder 5"/>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INSIGHT 2015</a:t>
            </a:r>
          </a:p>
        </p:txBody>
      </p:sp>
      <p:sp>
        <p:nvSpPr>
          <p:cNvPr id="45063" name="Date Placeholder 6"/>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D34083F-7FD1-472D-A93D-416C8D545D0F}" type="datetime1">
              <a:rPr lang="en-US" altLang="en-US" smtClean="0"/>
              <a:pPr/>
              <a:t>9/13/17</a:t>
            </a:fld>
            <a:endParaRPr lang="en-US" altLang="en-US"/>
          </a:p>
        </p:txBody>
      </p:sp>
    </p:spTree>
    <p:extLst>
      <p:ext uri="{BB962C8B-B14F-4D97-AF65-F5344CB8AC3E}">
        <p14:creationId xmlns:p14="http://schemas.microsoft.com/office/powerpoint/2010/main" val="192978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b="1" dirty="0">
              <a:latin typeface="Calibri" pitchFamily="34" charset="0"/>
              <a:ea typeface="ＭＳ Ｐゴシック" pitchFamily="34" charset="-128"/>
              <a:cs typeface="ＭＳ Ｐゴシック" pitchFamily="34" charset="-128"/>
            </a:endParaRPr>
          </a:p>
        </p:txBody>
      </p:sp>
      <p:sp>
        <p:nvSpPr>
          <p:cNvPr id="57348" name="Slide Number Placeholder 3"/>
          <p:cNvSpPr>
            <a:spLocks noGrp="1"/>
          </p:cNvSpPr>
          <p:nvPr>
            <p:ph type="sldNum" sz="quarter" idx="5"/>
          </p:nvPr>
        </p:nvSpPr>
        <p:spPr>
          <a:xfrm>
            <a:off x="2" y="-254307"/>
            <a:ext cx="1608" cy="255919"/>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716" indent="-289506" eaLnBrk="0" hangingPunct="0">
              <a:defRPr sz="2200">
                <a:solidFill>
                  <a:schemeClr val="hlink"/>
                </a:solidFill>
                <a:latin typeface="Arial" pitchFamily="34" charset="0"/>
                <a:ea typeface="ＭＳ Ｐゴシック" pitchFamily="34" charset="-128"/>
              </a:defRPr>
            </a:lvl2pPr>
            <a:lvl3pPr marL="1158023" indent="-231604" eaLnBrk="0" hangingPunct="0">
              <a:defRPr sz="2200">
                <a:solidFill>
                  <a:schemeClr val="hlink"/>
                </a:solidFill>
                <a:latin typeface="Arial" pitchFamily="34" charset="0"/>
                <a:ea typeface="ＭＳ Ｐゴシック" pitchFamily="34" charset="-128"/>
              </a:defRPr>
            </a:lvl3pPr>
            <a:lvl4pPr marL="1621233" indent="-231604" eaLnBrk="0" hangingPunct="0">
              <a:defRPr sz="2200">
                <a:solidFill>
                  <a:schemeClr val="hlink"/>
                </a:solidFill>
                <a:latin typeface="Arial" pitchFamily="34" charset="0"/>
                <a:ea typeface="ＭＳ Ｐゴシック" pitchFamily="34" charset="-128"/>
              </a:defRPr>
            </a:lvl4pPr>
            <a:lvl5pPr marL="2084441" indent="-231604" eaLnBrk="0" hangingPunct="0">
              <a:defRPr sz="2200">
                <a:solidFill>
                  <a:schemeClr val="hlink"/>
                </a:solidFill>
                <a:latin typeface="Arial" pitchFamily="34" charset="0"/>
                <a:ea typeface="ＭＳ Ｐゴシック" pitchFamily="34" charset="-128"/>
              </a:defRPr>
            </a:lvl5pPr>
            <a:lvl6pPr marL="2547652"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0860"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071"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279"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FCF4A93-B3E8-4234-9A19-41639FFDDC5E}" type="slidenum">
              <a:rPr lang="en-US" sz="1200">
                <a:solidFill>
                  <a:schemeClr val="tx1"/>
                </a:solidFill>
              </a:rPr>
              <a:pPr eaLnBrk="1" hangingPunct="1"/>
              <a:t>2</a:t>
            </a:fld>
            <a:endParaRPr lang="en-US" sz="1200" dirty="0">
              <a:solidFill>
                <a:schemeClr val="tx1"/>
              </a:solidFill>
            </a:endParaRPr>
          </a:p>
        </p:txBody>
      </p:sp>
    </p:spTree>
    <p:extLst>
      <p:ext uri="{BB962C8B-B14F-4D97-AF65-F5344CB8AC3E}">
        <p14:creationId xmlns:p14="http://schemas.microsoft.com/office/powerpoint/2010/main" val="2084709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003300" y="642938"/>
            <a:ext cx="4903788" cy="2759075"/>
          </a:xfrm>
          <a:ln/>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Users can </a:t>
            </a:r>
            <a:r>
              <a:rPr lang="en-US" altLang="en-US" u="sng" dirty="0">
                <a:latin typeface="Arial" panose="020B0604020202020204" pitchFamily="34" charset="0"/>
              </a:rPr>
              <a:t>leverage open source directly in a stream in SPSS Modeler along-side native capabilities</a:t>
            </a:r>
          </a:p>
          <a:p>
            <a:r>
              <a:rPr lang="en-US" altLang="en-US" dirty="0">
                <a:latin typeface="Arial" panose="020B0604020202020204" pitchFamily="34" charset="0"/>
              </a:rPr>
              <a:t>They can also </a:t>
            </a:r>
            <a:r>
              <a:rPr lang="en-US" altLang="en-US" u="sng" dirty="0">
                <a:latin typeface="Arial" panose="020B0604020202020204" pitchFamily="34" charset="0"/>
              </a:rPr>
              <a:t>put open source behind dialogue boxes </a:t>
            </a:r>
            <a:r>
              <a:rPr lang="en-US" altLang="en-US" dirty="0">
                <a:latin typeface="Arial" panose="020B0604020202020204" pitchFamily="34" charset="0"/>
              </a:rPr>
              <a:t>and create new functionality for those that don’t know or want to code</a:t>
            </a:r>
          </a:p>
          <a:p>
            <a:r>
              <a:rPr lang="en-US" altLang="en-US" dirty="0">
                <a:latin typeface="Arial" panose="020B0604020202020204" pitchFamily="34" charset="0"/>
              </a:rPr>
              <a:t>This makes </a:t>
            </a:r>
            <a:r>
              <a:rPr lang="en-US" altLang="en-US" u="sng" dirty="0">
                <a:latin typeface="Arial" panose="020B0604020202020204" pitchFamily="34" charset="0"/>
              </a:rPr>
              <a:t>innovation more accessible and re-usable </a:t>
            </a:r>
            <a:r>
              <a:rPr lang="en-US" altLang="en-US" dirty="0">
                <a:latin typeface="Arial" panose="020B0604020202020204" pitchFamily="34" charset="0"/>
              </a:rPr>
              <a:t>– and also create </a:t>
            </a:r>
            <a:r>
              <a:rPr lang="en-US" altLang="en-US" u="sng" dirty="0">
                <a:latin typeface="Arial" panose="020B0604020202020204" pitchFamily="34" charset="0"/>
              </a:rPr>
              <a:t>repeatability</a:t>
            </a:r>
            <a:r>
              <a:rPr lang="en-US" altLang="en-US" dirty="0">
                <a:latin typeface="Arial" panose="020B0604020202020204" pitchFamily="34" charset="0"/>
              </a:rPr>
              <a:t>. Having this repeatability can provide confidence in the analysis for the information consumer – having a way to enforce best practices and a common approach makes the results more compare-able and certainly more defendable and this is something that is vital in some businesses with high levels of regulation – financial services, government entities, healthcare</a:t>
            </a:r>
          </a:p>
        </p:txBody>
      </p:sp>
      <p:sp>
        <p:nvSpPr>
          <p:cNvPr id="47108"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IBM Analytics</a:t>
            </a:r>
            <a:br>
              <a:rPr lang="en-US" altLang="en-US"/>
            </a:br>
            <a:r>
              <a:rPr lang="en-US" altLang="en-US"/>
              <a:t>© 2016 IBM Corporation</a:t>
            </a:r>
          </a:p>
        </p:txBody>
      </p:sp>
      <p:sp>
        <p:nvSpPr>
          <p:cNvPr id="47109"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46B98D4-BE55-49C2-9754-9DD3BEA45488}" type="slidenum">
              <a:rPr lang="en-US" altLang="en-US" smtClean="0"/>
              <a:pPr/>
              <a:t>22</a:t>
            </a:fld>
            <a:endParaRPr lang="en-US" altLang="en-US"/>
          </a:p>
        </p:txBody>
      </p:sp>
    </p:spTree>
    <p:extLst>
      <p:ext uri="{BB962C8B-B14F-4D97-AF65-F5344CB8AC3E}">
        <p14:creationId xmlns:p14="http://schemas.microsoft.com/office/powerpoint/2010/main" val="186803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003300" y="642938"/>
            <a:ext cx="4903788" cy="2759075"/>
          </a:xfrm>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is a growing catalogue of what we call </a:t>
            </a:r>
            <a:r>
              <a:rPr lang="en-US" altLang="en-US" u="sng">
                <a:latin typeface="Arial" panose="020B0604020202020204" pitchFamily="34" charset="0"/>
              </a:rPr>
              <a:t>extensions</a:t>
            </a:r>
            <a:r>
              <a:rPr lang="en-US" altLang="en-US">
                <a:latin typeface="Arial" panose="020B0604020202020204" pitchFamily="34" charset="0"/>
              </a:rPr>
              <a:t> – these are additional capabilities that can be downloaded for free from our community (see link at the bottom of the slide).  You can take advantage of these to see the code underneath – which may be Spark or R or Python. </a:t>
            </a:r>
          </a:p>
          <a:p>
            <a:endParaRPr lang="en-US" altLang="en-US">
              <a:latin typeface="Arial" panose="020B0604020202020204" pitchFamily="34" charset="0"/>
            </a:endParaRPr>
          </a:p>
          <a:p>
            <a:r>
              <a:rPr lang="en-US" altLang="en-US">
                <a:latin typeface="Arial" panose="020B0604020202020204" pitchFamily="34" charset="0"/>
              </a:rPr>
              <a:t>There are extensions available for SPSS Modeler and SPSS Statistics</a:t>
            </a:r>
          </a:p>
        </p:txBody>
      </p:sp>
      <p:sp>
        <p:nvSpPr>
          <p:cNvPr id="51204"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IBM Analytics</a:t>
            </a:r>
            <a:r>
              <a:rPr lang="en-US" altLang="en-US" sz="1200"/>
              <a:t/>
            </a:r>
            <a:br>
              <a:rPr lang="en-US" altLang="en-US" sz="1200"/>
            </a:br>
            <a:r>
              <a:rPr lang="en-US" altLang="en-US"/>
              <a:t>© 2014 IBM Corporation</a:t>
            </a:r>
            <a:endParaRPr lang="en-US" altLang="en-US" sz="1200"/>
          </a:p>
        </p:txBody>
      </p:sp>
      <p:sp>
        <p:nvSpPr>
          <p:cNvPr id="51205"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61F1E3D-DB13-44A6-81E5-EAC5870D0AEA}" type="slidenum">
              <a:rPr lang="en-US" altLang="en-US" smtClean="0"/>
              <a:pPr/>
              <a:t>23</a:t>
            </a:fld>
            <a:endParaRPr lang="en-US" altLang="en-US"/>
          </a:p>
        </p:txBody>
      </p:sp>
    </p:spTree>
    <p:extLst>
      <p:ext uri="{BB962C8B-B14F-4D97-AF65-F5344CB8AC3E}">
        <p14:creationId xmlns:p14="http://schemas.microsoft.com/office/powerpoint/2010/main" val="1955116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Congratulations! </a:t>
            </a:r>
            <a:r>
              <a:rPr lang="en-US" dirty="0">
                <a:solidFill>
                  <a:srgbClr val="FF0000"/>
                </a:solidFill>
                <a:latin typeface="Calibri" pitchFamily="34" charset="0"/>
                <a:ea typeface="ＭＳ Ｐゴシック" pitchFamily="34" charset="-128"/>
                <a:cs typeface="ＭＳ Ｐゴシック" pitchFamily="34" charset="-128"/>
              </a:rPr>
              <a:t>Jane to add…</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To celebrate, lets take a short 15-minute break. When we come back, we will look at one approach to data mining as well as walk through a few more hands-on exercises. </a:t>
            </a:r>
          </a:p>
        </p:txBody>
      </p:sp>
      <p:sp>
        <p:nvSpPr>
          <p:cNvPr id="66564"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95A09C13-8821-4F43-BC97-61F4E6E260A0}" type="slidenum">
              <a:rPr lang="en-US" sz="1200">
                <a:solidFill>
                  <a:schemeClr val="tx1"/>
                </a:solidFill>
              </a:rPr>
              <a:pPr eaLnBrk="1" hangingPunct="1"/>
              <a:t>24</a:t>
            </a:fld>
            <a:endParaRPr lang="en-US" sz="1200">
              <a:solidFill>
                <a:schemeClr val="tx1"/>
              </a:solidFill>
            </a:endParaRPr>
          </a:p>
        </p:txBody>
      </p:sp>
    </p:spTree>
    <p:extLst>
      <p:ext uri="{BB962C8B-B14F-4D97-AF65-F5344CB8AC3E}">
        <p14:creationId xmlns:p14="http://schemas.microsoft.com/office/powerpoint/2010/main" val="188028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Calibri" pitchFamily="34" charset="0"/>
                <a:ea typeface="ＭＳ Ｐゴシック" pitchFamily="34" charset="-128"/>
                <a:cs typeface="ＭＳ Ｐゴシック" pitchFamily="34" charset="-128"/>
              </a:rPr>
              <a:t>For this exercise, we are a retailer that wants to increase our share of our customer’s wallet through successful cross-sell opportunities. To do this, we want to identify which products are sold together so we predict with certainty that if we extend an offer for one of these products that it will be accepted.</a:t>
            </a:r>
          </a:p>
          <a:p>
            <a:endParaRPr lang="en-US">
              <a:latin typeface="Calibri" pitchFamily="34" charset="0"/>
              <a:ea typeface="ＭＳ Ｐゴシック" pitchFamily="34" charset="-128"/>
              <a:cs typeface="ＭＳ Ｐゴシック" pitchFamily="34" charset="-128"/>
            </a:endParaRPr>
          </a:p>
          <a:p>
            <a:r>
              <a:rPr lang="en-US">
                <a:latin typeface="Calibri" pitchFamily="34" charset="0"/>
                <a:ea typeface="ＭＳ Ｐゴシック" pitchFamily="34" charset="-128"/>
                <a:cs typeface="ＭＳ Ｐゴシック" pitchFamily="34" charset="-128"/>
              </a:rPr>
              <a:t>We have transactional data – at the customer level – to help us identify which products are purchased together and which products aren’t purchased together. These insights and taking action on these insights through marketing promotions will enable us to increase our customer’s basket size and, ultimately, our revenue.</a:t>
            </a:r>
          </a:p>
          <a:p>
            <a:endParaRPr lang="en-US">
              <a:latin typeface="Calibri" pitchFamily="34" charset="0"/>
              <a:ea typeface="ＭＳ Ｐゴシック" pitchFamily="34" charset="-128"/>
              <a:cs typeface="ＭＳ Ｐゴシック" pitchFamily="34" charset="-128"/>
            </a:endParaRPr>
          </a:p>
          <a:p>
            <a:r>
              <a:rPr lang="en-US" b="1">
                <a:latin typeface="Calibri" pitchFamily="34" charset="0"/>
                <a:ea typeface="ＭＳ Ｐゴシック" pitchFamily="34" charset="-128"/>
                <a:cs typeface="ＭＳ Ｐゴシック" pitchFamily="34" charset="-128"/>
              </a:rPr>
              <a:t>Exercise – Association Modeling</a:t>
            </a:r>
          </a:p>
          <a:p>
            <a:endParaRPr lang="en-US">
              <a:latin typeface="Calibri" pitchFamily="34" charset="0"/>
              <a:ea typeface="ＭＳ Ｐゴシック" pitchFamily="34" charset="-128"/>
              <a:cs typeface="ＭＳ Ｐゴシック" pitchFamily="34" charset="-128"/>
            </a:endParaRPr>
          </a:p>
          <a:p>
            <a:r>
              <a:rPr lang="en-AU" b="1">
                <a:latin typeface="Arial" pitchFamily="34" charset="0"/>
                <a:ea typeface="ＭＳ Ｐゴシック" pitchFamily="34" charset="-128"/>
                <a:cs typeface="ＭＳ Ｐゴシック" pitchFamily="34" charset="-128"/>
              </a:rPr>
              <a:t>&lt;Instruct attendees to open their workbooks and follow along with the exercise. Return to the presentation when the exercise is complete.&gt;</a:t>
            </a:r>
          </a:p>
        </p:txBody>
      </p:sp>
      <p:sp>
        <p:nvSpPr>
          <p:cNvPr id="73732" name="Slide Number Placeholder 3"/>
          <p:cNvSpPr>
            <a:spLocks noGrp="1"/>
          </p:cNvSpPr>
          <p:nvPr>
            <p:ph type="sldNum" sz="quarter" idx="5"/>
          </p:nvPr>
        </p:nvSpPr>
        <p:spPr>
          <a:xfrm>
            <a:off x="1" y="-421700"/>
            <a:ext cx="1608" cy="4233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FCBBB308-B04A-424B-B9B9-B1CF392751FF}" type="slidenum">
              <a:rPr lang="en-US" sz="1200">
                <a:solidFill>
                  <a:schemeClr val="tx1"/>
                </a:solidFill>
              </a:rPr>
              <a:pPr eaLnBrk="1" hangingPunct="1"/>
              <a:t>25</a:t>
            </a:fld>
            <a:endParaRPr lang="en-US" sz="1200">
              <a:solidFill>
                <a:schemeClr val="tx1"/>
              </a:solidFill>
            </a:endParaRPr>
          </a:p>
        </p:txBody>
      </p:sp>
    </p:spTree>
    <p:extLst>
      <p:ext uri="{BB962C8B-B14F-4D97-AF65-F5344CB8AC3E}">
        <p14:creationId xmlns:p14="http://schemas.microsoft.com/office/powerpoint/2010/main" val="1322193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Arial" pitchFamily="34" charset="0"/>
              <a:ea typeface="ＭＳ Ｐゴシック" pitchFamily="34" charset="-128"/>
              <a:cs typeface="ＭＳ Ｐゴシック" pitchFamily="34" charset="-128"/>
            </a:endParaRPr>
          </a:p>
        </p:txBody>
      </p:sp>
      <p:sp>
        <p:nvSpPr>
          <p:cNvPr id="71684" name="Slide Number Placeholder 3"/>
          <p:cNvSpPr>
            <a:spLocks noGrp="1"/>
          </p:cNvSpPr>
          <p:nvPr>
            <p:ph type="sldNum" sz="quarter" idx="5"/>
          </p:nvPr>
        </p:nvSpPr>
        <p:spPr>
          <a:xfrm>
            <a:off x="1" y="-421700"/>
            <a:ext cx="1608" cy="4233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9B4BE337-32CB-427B-B7D5-A352CE61C09B}" type="slidenum">
              <a:rPr lang="en-US" sz="1200">
                <a:solidFill>
                  <a:schemeClr val="tx1"/>
                </a:solidFill>
              </a:rPr>
              <a:pPr eaLnBrk="1" hangingPunct="1"/>
              <a:t>26</a:t>
            </a:fld>
            <a:endParaRPr lang="en-US" sz="1200">
              <a:solidFill>
                <a:schemeClr val="tx1"/>
              </a:solidFill>
            </a:endParaRPr>
          </a:p>
        </p:txBody>
      </p:sp>
    </p:spTree>
    <p:extLst>
      <p:ext uri="{BB962C8B-B14F-4D97-AF65-F5344CB8AC3E}">
        <p14:creationId xmlns:p14="http://schemas.microsoft.com/office/powerpoint/2010/main" val="876250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Aside</a:t>
            </a:r>
            <a:r>
              <a:rPr lang="en-US" baseline="0" dirty="0"/>
              <a:t> from the ability to handle structured data, Modeler includes the ability to use text and social media data. Text from multiple sources can be structured and used in models through text analytics, which uses natural language processing and includes sentiment analysis. Entity analytics can disambiguate identities – commonly used for people but can also be used for other entities (places, things, transactions, etc.). Social Network Analysis can uncover relationships between people within a social network – and is used to (for example) find social leaders and social followers</a:t>
            </a:r>
            <a:endParaRPr lang="en-US" dirty="0"/>
          </a:p>
        </p:txBody>
      </p:sp>
      <p:sp>
        <p:nvSpPr>
          <p:cNvPr id="4" name="Slide Number Placeholder 3"/>
          <p:cNvSpPr>
            <a:spLocks noGrp="1"/>
          </p:cNvSpPr>
          <p:nvPr>
            <p:ph type="sldNum" sz="quarter" idx="10"/>
          </p:nvPr>
        </p:nvSpPr>
        <p:spPr/>
        <p:txBody>
          <a:bodyPr/>
          <a:lstStyle/>
          <a:p>
            <a:fld id="{B5454541-A37A-41D0-9510-559A07016EC3}" type="slidenum">
              <a:rPr lang="en-AU" smtClean="0"/>
              <a:pPr/>
              <a:t>27</a:t>
            </a:fld>
            <a:endParaRPr lang="en-AU"/>
          </a:p>
        </p:txBody>
      </p:sp>
    </p:spTree>
    <p:extLst>
      <p:ext uri="{BB962C8B-B14F-4D97-AF65-F5344CB8AC3E}">
        <p14:creationId xmlns:p14="http://schemas.microsoft.com/office/powerpoint/2010/main" val="1065717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xfrm>
            <a:off x="1" y="-421700"/>
            <a:ext cx="1608" cy="423312"/>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C3141405-BDFC-4192-B4D1-068541F23947}" type="slidenum">
              <a:rPr lang="en-US" sz="1200">
                <a:solidFill>
                  <a:schemeClr val="tx1"/>
                </a:solidFill>
                <a:latin typeface="Calibri" pitchFamily="34" charset="0"/>
              </a:rPr>
              <a:pPr eaLnBrk="1" hangingPunct="1"/>
              <a:t>28</a:t>
            </a:fld>
            <a:endParaRPr lang="en-US" sz="1200">
              <a:solidFill>
                <a:schemeClr val="tx1"/>
              </a:solidFill>
              <a:latin typeface="Calibri" pitchFamily="34" charset="0"/>
            </a:endParaRPr>
          </a:p>
        </p:txBody>
      </p:sp>
      <p:sp>
        <p:nvSpPr>
          <p:cNvPr id="77827" name="Rectangle 2"/>
          <p:cNvSpPr>
            <a:spLocks noGrp="1" noRot="1" noChangeAspect="1" noChangeArrowheads="1" noTextEdit="1"/>
          </p:cNvSpPr>
          <p:nvPr>
            <p:ph type="sldImg"/>
          </p:nvPr>
        </p:nvSpPr>
        <p:spPr>
          <a:xfrm>
            <a:off x="7938" y="617538"/>
            <a:ext cx="7007225" cy="3941762"/>
          </a:xfrm>
          <a:ln/>
        </p:spPr>
      </p:sp>
      <p:sp>
        <p:nvSpPr>
          <p:cNvPr id="77828"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buClr>
                <a:srgbClr val="000000"/>
              </a:buClr>
            </a:pPr>
            <a:r>
              <a:rPr lang="en-US" dirty="0">
                <a:latin typeface="Arial" pitchFamily="34" charset="0"/>
                <a:ea typeface="ＭＳ Ｐゴシック" pitchFamily="34" charset="-128"/>
                <a:cs typeface="Arial" pitchFamily="34" charset="0"/>
              </a:rPr>
              <a:t>The reason text is important is </a:t>
            </a:r>
            <a:r>
              <a:rPr lang="en-AU" dirty="0">
                <a:latin typeface="Arial" pitchFamily="34" charset="0"/>
                <a:ea typeface="ＭＳ Ｐゴシック" pitchFamily="34" charset="-128"/>
                <a:cs typeface="Arial" pitchFamily="34" charset="0"/>
              </a:rPr>
              <a:t>not all our organization’s data is structured. In fact, for many organizations, more of their data is unstructured than structured.</a:t>
            </a:r>
          </a:p>
          <a:p>
            <a:pPr eaLnBrk="1" hangingPunct="1">
              <a:buClr>
                <a:srgbClr val="000000"/>
              </a:buClr>
            </a:pPr>
            <a:endParaRPr lang="en-AU" dirty="0">
              <a:latin typeface="Arial" pitchFamily="34" charset="0"/>
              <a:ea typeface="ＭＳ Ｐゴシック" pitchFamily="34" charset="-128"/>
              <a:cs typeface="Arial" pitchFamily="34" charset="0"/>
            </a:endParaRPr>
          </a:p>
          <a:p>
            <a:pPr eaLnBrk="1" hangingPunct="1">
              <a:buClr>
                <a:srgbClr val="000000"/>
              </a:buClr>
            </a:pPr>
            <a:r>
              <a:rPr lang="en-AU" dirty="0">
                <a:latin typeface="Arial" pitchFamily="34" charset="0"/>
                <a:ea typeface="ＭＳ Ｐゴシック" pitchFamily="34" charset="-128"/>
                <a:cs typeface="Arial" pitchFamily="34" charset="0"/>
              </a:rPr>
              <a:t>Examples of unstructured data are responses from surveys, call centre notes, maintenance logs, claims forms...any documents that may contain data you want to analyse. Unstructured data often provides the reasoning why someone was dissatisfied or bought a product or service. By combining the “why” with the “who” and “what,” we are able to see a more complete picture of the situation and improve the accuracy of the models being produced.</a:t>
            </a:r>
          </a:p>
        </p:txBody>
      </p:sp>
    </p:spTree>
    <p:extLst>
      <p:ext uri="{BB962C8B-B14F-4D97-AF65-F5344CB8AC3E}">
        <p14:creationId xmlns:p14="http://schemas.microsoft.com/office/powerpoint/2010/main" val="310309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xfrm>
            <a:off x="2" y="-260746"/>
            <a:ext cx="1608" cy="262358"/>
          </a:xfrm>
          <a:noFill/>
          <a:ln>
            <a:miter lim="800000"/>
            <a:headEnd/>
            <a:tailEnd/>
          </a:ln>
        </p:spPr>
        <p:txBody>
          <a:bodyPr/>
          <a:lstStyle/>
          <a:p>
            <a:fld id="{4B396CD5-794E-46F8-9EB5-A2FF476F44E4}" type="slidenum">
              <a:rPr lang="en-US"/>
              <a:pPr/>
              <a:t>29</a:t>
            </a:fld>
            <a:endParaRPr lang="en-US"/>
          </a:p>
        </p:txBody>
      </p:sp>
      <p:sp>
        <p:nvSpPr>
          <p:cNvPr id="63491" name="Rectangle 6"/>
          <p:cNvSpPr txBox="1">
            <a:spLocks noGrp="1" noChangeArrowheads="1"/>
          </p:cNvSpPr>
          <p:nvPr/>
        </p:nvSpPr>
        <p:spPr bwMode="auto">
          <a:xfrm>
            <a:off x="2" y="-645923"/>
            <a:ext cx="1608" cy="647536"/>
          </a:xfrm>
          <a:prstGeom prst="rect">
            <a:avLst/>
          </a:prstGeom>
          <a:noFill/>
          <a:ln w="9525">
            <a:noFill/>
            <a:miter lim="800000"/>
            <a:headEnd/>
            <a:tailEnd/>
          </a:ln>
        </p:spPr>
        <p:txBody>
          <a:bodyPr lIns="92634" tIns="46317" rIns="92634" bIns="46317" anchor="b">
            <a:spAutoFit/>
          </a:bodyPr>
          <a:lstStyle/>
          <a:p>
            <a:pPr algn="r">
              <a:tabLst>
                <a:tab pos="0" algn="l"/>
                <a:tab pos="924804" algn="l"/>
                <a:tab pos="1851219" algn="l"/>
                <a:tab pos="2777632" algn="l"/>
                <a:tab pos="3704044" algn="l"/>
                <a:tab pos="4630458" algn="l"/>
                <a:tab pos="5556870" algn="l"/>
                <a:tab pos="6483284" algn="l"/>
                <a:tab pos="7409698" algn="l"/>
                <a:tab pos="8336111" algn="l"/>
                <a:tab pos="9260915" algn="l"/>
                <a:tab pos="10187328" algn="l"/>
              </a:tabLst>
            </a:pPr>
            <a:fld id="{ED1A0C10-5A29-454A-B1A9-2402B46A68DE}" type="slidenum">
              <a:rPr lang="en-GB">
                <a:solidFill>
                  <a:srgbClr val="000000"/>
                </a:solidFill>
              </a:rPr>
              <a:pPr algn="r">
                <a:tabLst>
                  <a:tab pos="0" algn="l"/>
                  <a:tab pos="924804" algn="l"/>
                  <a:tab pos="1851219" algn="l"/>
                  <a:tab pos="2777632" algn="l"/>
                  <a:tab pos="3704044" algn="l"/>
                  <a:tab pos="4630458" algn="l"/>
                  <a:tab pos="5556870" algn="l"/>
                  <a:tab pos="6483284" algn="l"/>
                  <a:tab pos="7409698" algn="l"/>
                  <a:tab pos="8336111" algn="l"/>
                  <a:tab pos="9260915" algn="l"/>
                  <a:tab pos="10187328" algn="l"/>
                </a:tabLst>
              </a:pPr>
              <a:t>29</a:t>
            </a:fld>
            <a:endParaRPr lang="en-GB">
              <a:solidFill>
                <a:srgbClr val="000000"/>
              </a:solidFill>
            </a:endParaRPr>
          </a:p>
        </p:txBody>
      </p:sp>
      <p:sp>
        <p:nvSpPr>
          <p:cNvPr id="63492" name="Rectangle 7"/>
          <p:cNvSpPr txBox="1">
            <a:spLocks noGrp="1" noChangeArrowheads="1"/>
          </p:cNvSpPr>
          <p:nvPr/>
        </p:nvSpPr>
        <p:spPr bwMode="auto">
          <a:xfrm>
            <a:off x="3934969" y="8805841"/>
            <a:ext cx="3010323" cy="463550"/>
          </a:xfrm>
          <a:prstGeom prst="rect">
            <a:avLst/>
          </a:prstGeom>
          <a:noFill/>
          <a:ln w="9525">
            <a:noFill/>
            <a:miter lim="800000"/>
            <a:headEnd/>
            <a:tailEnd/>
          </a:ln>
        </p:spPr>
        <p:txBody>
          <a:bodyPr lIns="92634" tIns="46317" rIns="92634" bIns="46317" anchor="b"/>
          <a:lstStyle/>
          <a:p>
            <a:pPr algn="r" defTabSz="924804"/>
            <a:fld id="{09FDD044-990F-4FE7-8269-3514C85F0193}" type="slidenum">
              <a:rPr lang="en-US">
                <a:solidFill>
                  <a:schemeClr val="tx1"/>
                </a:solidFill>
              </a:rPr>
              <a:pPr algn="r" defTabSz="924804"/>
              <a:t>29</a:t>
            </a:fld>
            <a:endParaRPr lang="en-US">
              <a:solidFill>
                <a:schemeClr val="tx1"/>
              </a:solidFill>
            </a:endParaRPr>
          </a:p>
        </p:txBody>
      </p:sp>
      <p:sp>
        <p:nvSpPr>
          <p:cNvPr id="63493" name="Rectangle 7"/>
          <p:cNvSpPr txBox="1">
            <a:spLocks noGrp="1" noChangeArrowheads="1"/>
          </p:cNvSpPr>
          <p:nvPr/>
        </p:nvSpPr>
        <p:spPr bwMode="auto">
          <a:xfrm>
            <a:off x="3934969" y="8805841"/>
            <a:ext cx="3010323" cy="463550"/>
          </a:xfrm>
          <a:prstGeom prst="rect">
            <a:avLst/>
          </a:prstGeom>
          <a:noFill/>
          <a:ln w="9525">
            <a:noFill/>
            <a:miter lim="800000"/>
            <a:headEnd/>
            <a:tailEnd/>
          </a:ln>
        </p:spPr>
        <p:txBody>
          <a:bodyPr lIns="92613" tIns="46310" rIns="92613" bIns="46310" anchor="b"/>
          <a:lstStyle/>
          <a:p>
            <a:pPr algn="r" defTabSz="924804"/>
            <a:fld id="{21C65228-D144-4B21-82E3-E73598DC8F41}" type="slidenum">
              <a:rPr lang="en-US">
                <a:solidFill>
                  <a:schemeClr val="tx1"/>
                </a:solidFill>
                <a:cs typeface="Arial" pitchFamily="34" charset="0"/>
              </a:rPr>
              <a:pPr algn="r" defTabSz="924804"/>
              <a:t>29</a:t>
            </a:fld>
            <a:endParaRPr lang="en-US">
              <a:solidFill>
                <a:schemeClr val="tx1"/>
              </a:solidFill>
              <a:cs typeface="Arial" pitchFamily="34" charset="0"/>
            </a:endParaRPr>
          </a:p>
        </p:txBody>
      </p:sp>
      <p:sp>
        <p:nvSpPr>
          <p:cNvPr id="63494" name="Rectangle 2"/>
          <p:cNvSpPr>
            <a:spLocks noGrp="1" noRot="1" noChangeAspect="1" noChangeArrowheads="1" noTextEdit="1"/>
          </p:cNvSpPr>
          <p:nvPr>
            <p:ph type="sldImg"/>
          </p:nvPr>
        </p:nvSpPr>
        <p:spPr>
          <a:xfrm>
            <a:off x="387350" y="695325"/>
            <a:ext cx="6175375" cy="3475038"/>
          </a:xfrm>
          <a:ln/>
        </p:spPr>
      </p:sp>
      <p:sp>
        <p:nvSpPr>
          <p:cNvPr id="63495" name="Rectangle 3"/>
          <p:cNvSpPr>
            <a:spLocks noGrp="1" noChangeArrowheads="1"/>
          </p:cNvSpPr>
          <p:nvPr>
            <p:ph type="body" idx="1"/>
          </p:nvPr>
        </p:nvSpPr>
        <p:spPr>
          <a:noFill/>
        </p:spPr>
        <p:txBody>
          <a:bodyPr lIns="92613" tIns="46310" rIns="92613" bIns="46310"/>
          <a:lstStyle/>
          <a:p>
            <a:pPr defTabSz="924804" eaLnBrk="1" hangingPunct="1"/>
            <a:endParaRPr lang="en-CA">
              <a:latin typeface="Arial" pitchFamily="34" charset="0"/>
            </a:endParaRPr>
          </a:p>
        </p:txBody>
      </p:sp>
    </p:spTree>
    <p:extLst>
      <p:ext uri="{BB962C8B-B14F-4D97-AF65-F5344CB8AC3E}">
        <p14:creationId xmlns:p14="http://schemas.microsoft.com/office/powerpoint/2010/main" val="191977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For this exercise, we are trying to increase our marketing ROI by better targeting the customers who will most likely respond to our marketing campaign. Though precise target instead blasting our entire customer base, our marketing should yield better response rates while reducing the cost of our marketing campaign.</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To do this, we have an extract of customer data and we want to put those customers into groups. Instead of manually specifying who belongs in which group, the segmentation algorithm will automatically put people into groups based on their characteristics. Those with similar features will be put into the same groups and those with dissimilar features will be put into separate groups.</a:t>
            </a:r>
          </a:p>
          <a:p>
            <a:endParaRPr lang="en-US" dirty="0">
              <a:latin typeface="Calibri" pitchFamily="34" charset="0"/>
              <a:ea typeface="ＭＳ Ｐゴシック" pitchFamily="34" charset="-128"/>
              <a:cs typeface="ＭＳ Ｐゴシック" pitchFamily="34" charset="-128"/>
            </a:endParaRPr>
          </a:p>
          <a:p>
            <a:r>
              <a:rPr lang="en-US" b="1" dirty="0">
                <a:latin typeface="Calibri" pitchFamily="34" charset="0"/>
                <a:ea typeface="ＭＳ Ｐゴシック" pitchFamily="34" charset="-128"/>
                <a:cs typeface="ＭＳ Ｐゴシック" pitchFamily="34" charset="-128"/>
              </a:rPr>
              <a:t>Exercise – Segmentation  Modeling</a:t>
            </a:r>
          </a:p>
          <a:p>
            <a:endParaRPr lang="en-US" dirty="0">
              <a:latin typeface="Calibri" pitchFamily="34" charset="0"/>
              <a:ea typeface="ＭＳ Ｐゴシック" pitchFamily="34" charset="-128"/>
              <a:cs typeface="ＭＳ Ｐゴシック" pitchFamily="34" charset="-128"/>
            </a:endParaRPr>
          </a:p>
          <a:p>
            <a:r>
              <a:rPr lang="en-AU" b="1" dirty="0">
                <a:latin typeface="Arial" pitchFamily="34" charset="0"/>
                <a:ea typeface="ＭＳ Ｐゴシック" pitchFamily="34" charset="-128"/>
                <a:cs typeface="ＭＳ Ｐゴシック" pitchFamily="34" charset="-128"/>
              </a:rPr>
              <a:t>&lt;Instruct attendees to open their workbooks and follow along with the exercise. Return to the presentation when the exercise is complete.&gt;</a:t>
            </a:r>
          </a:p>
        </p:txBody>
      </p:sp>
      <p:sp>
        <p:nvSpPr>
          <p:cNvPr id="75780" name="Slide Number Placeholder 3"/>
          <p:cNvSpPr>
            <a:spLocks noGrp="1"/>
          </p:cNvSpPr>
          <p:nvPr>
            <p:ph type="sldNum" sz="quarter" idx="5"/>
          </p:nvPr>
        </p:nvSpPr>
        <p:spPr>
          <a:xfrm>
            <a:off x="1" y="-421700"/>
            <a:ext cx="1608" cy="4233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A09BF0B8-7FC2-4328-AEBC-02521EFF4F5A}" type="slidenum">
              <a:rPr lang="en-US" sz="1200">
                <a:solidFill>
                  <a:schemeClr val="tx1"/>
                </a:solidFill>
              </a:rPr>
              <a:pPr eaLnBrk="1" hangingPunct="1"/>
              <a:t>30</a:t>
            </a:fld>
            <a:endParaRPr lang="en-US" sz="1200">
              <a:solidFill>
                <a:schemeClr val="tx1"/>
              </a:solidFill>
            </a:endParaRPr>
          </a:p>
        </p:txBody>
      </p:sp>
    </p:spTree>
    <p:extLst>
      <p:ext uri="{BB962C8B-B14F-4D97-AF65-F5344CB8AC3E}">
        <p14:creationId xmlns:p14="http://schemas.microsoft.com/office/powerpoint/2010/main" val="888796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Arial" pitchFamily="34" charset="0"/>
              <a:ea typeface="ＭＳ Ｐゴシック" pitchFamily="34" charset="-128"/>
              <a:cs typeface="ＭＳ Ｐゴシック" pitchFamily="34" charset="-128"/>
            </a:endParaRPr>
          </a:p>
        </p:txBody>
      </p:sp>
      <p:sp>
        <p:nvSpPr>
          <p:cNvPr id="71684" name="Slide Number Placeholder 3"/>
          <p:cNvSpPr>
            <a:spLocks noGrp="1"/>
          </p:cNvSpPr>
          <p:nvPr>
            <p:ph type="sldNum" sz="quarter" idx="5"/>
          </p:nvPr>
        </p:nvSpPr>
        <p:spPr>
          <a:xfrm>
            <a:off x="1" y="-421700"/>
            <a:ext cx="1608" cy="4233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9B4BE337-32CB-427B-B7D5-A352CE61C09B}" type="slidenum">
              <a:rPr lang="en-US" sz="1200">
                <a:solidFill>
                  <a:schemeClr val="tx1"/>
                </a:solidFill>
              </a:rPr>
              <a:pPr eaLnBrk="1" hangingPunct="1"/>
              <a:t>31</a:t>
            </a:fld>
            <a:endParaRPr lang="en-US" sz="1200">
              <a:solidFill>
                <a:schemeClr val="tx1"/>
              </a:solidFill>
            </a:endParaRPr>
          </a:p>
        </p:txBody>
      </p:sp>
    </p:spTree>
    <p:extLst>
      <p:ext uri="{BB962C8B-B14F-4D97-AF65-F5344CB8AC3E}">
        <p14:creationId xmlns:p14="http://schemas.microsoft.com/office/powerpoint/2010/main" val="98999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39725" y="608013"/>
            <a:ext cx="6276975" cy="3532187"/>
          </a:xfrm>
          <a:ln/>
        </p:spPr>
      </p:sp>
      <p:sp>
        <p:nvSpPr>
          <p:cNvPr id="58371" name="Rectangle 3"/>
          <p:cNvSpPr>
            <a:spLocks noGrp="1" noChangeArrowheads="1"/>
          </p:cNvSpPr>
          <p:nvPr>
            <p:ph type="body" idx="1"/>
          </p:nvPr>
        </p:nvSpPr>
        <p:spPr>
          <a:xfrm>
            <a:off x="1154601" y="4455233"/>
            <a:ext cx="4636091" cy="4305543"/>
          </a:xfrm>
          <a:noFill/>
          <a:ln>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97920" tIns="48958" rIns="97920" bIns="48958"/>
          <a:lstStyle/>
          <a:p>
            <a:r>
              <a:rPr lang="en-US" dirty="0">
                <a:latin typeface="Calibri" pitchFamily="34" charset="0"/>
                <a:ea typeface="ＭＳ Ｐゴシック" pitchFamily="34" charset="-128"/>
                <a:cs typeface="ＭＳ Ｐゴシック" pitchFamily="34" charset="-128"/>
              </a:rPr>
              <a:t>The purpose of this workshop is to deepen your understanding of predictive analytics.</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I want you to think about a few challenges and opportunities facing your organization. </a:t>
            </a:r>
            <a:r>
              <a:rPr lang="en-US" b="1" dirty="0">
                <a:latin typeface="Calibri" pitchFamily="34" charset="0"/>
                <a:ea typeface="ＭＳ Ｐゴシック" pitchFamily="34" charset="-128"/>
                <a:cs typeface="ＭＳ Ｐゴシック" pitchFamily="34" charset="-128"/>
              </a:rPr>
              <a:t>&lt;Pause briefly.&gt; </a:t>
            </a:r>
          </a:p>
          <a:p>
            <a:endParaRPr lang="en-US" b="1"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By the end of the workshop, my goals are for you to walk away with a better understanding of how you can use predictive analytics to address those opportunities and to have confidence in your ability to use IBM SPSS Modeler to help take your organization to the next level. </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Since this is a hands-on workshop, you will be at the controls during the exercises so you can experience how IBM SPSS Modeler works and how easy it can be to get started with predictive analytics within your organization.</a:t>
            </a:r>
          </a:p>
        </p:txBody>
      </p:sp>
    </p:spTree>
    <p:extLst>
      <p:ext uri="{BB962C8B-B14F-4D97-AF65-F5344CB8AC3E}">
        <p14:creationId xmlns:p14="http://schemas.microsoft.com/office/powerpoint/2010/main" val="1569660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For this exercise, we are trying to increase our marketing ROI by better targeting the customers who will most likely respond to our marketing campaign. Though precise target instead blasting our entire customer base, our marketing should yield better response rates while reducing the cost of our marketing campaign.</a:t>
            </a:r>
          </a:p>
          <a:p>
            <a:endParaRPr lang="en-US" dirty="0">
              <a:latin typeface="Calibri" pitchFamily="34" charset="0"/>
              <a:ea typeface="ＭＳ Ｐゴシック" pitchFamily="34" charset="-128"/>
              <a:cs typeface="ＭＳ Ｐゴシック" pitchFamily="34" charset="-128"/>
            </a:endParaRPr>
          </a:p>
          <a:p>
            <a:r>
              <a:rPr lang="en-US" dirty="0">
                <a:latin typeface="Calibri" pitchFamily="34" charset="0"/>
                <a:ea typeface="ＭＳ Ｐゴシック" pitchFamily="34" charset="-128"/>
                <a:cs typeface="ＭＳ Ｐゴシック" pitchFamily="34" charset="-128"/>
              </a:rPr>
              <a:t>To do this, we have an extract of customer data and we want to put those customers into groups. Instead of manually specifying who belongs in which group, the segmentation algorithm will automatically put people into groups based on their characteristics. Those with similar features will be put into the same groups and those with dissimilar features will be put into separate groups.</a:t>
            </a:r>
          </a:p>
          <a:p>
            <a:endParaRPr lang="en-US" dirty="0">
              <a:latin typeface="Calibri" pitchFamily="34" charset="0"/>
              <a:ea typeface="ＭＳ Ｐゴシック" pitchFamily="34" charset="-128"/>
              <a:cs typeface="ＭＳ Ｐゴシック" pitchFamily="34" charset="-128"/>
            </a:endParaRPr>
          </a:p>
          <a:p>
            <a:r>
              <a:rPr lang="en-US" b="1" dirty="0">
                <a:latin typeface="Calibri" pitchFamily="34" charset="0"/>
                <a:ea typeface="ＭＳ Ｐゴシック" pitchFamily="34" charset="-128"/>
                <a:cs typeface="ＭＳ Ｐゴシック" pitchFamily="34" charset="-128"/>
              </a:rPr>
              <a:t>Exercise – Segmentation  Modeling</a:t>
            </a:r>
          </a:p>
          <a:p>
            <a:endParaRPr lang="en-US" dirty="0">
              <a:latin typeface="Calibri" pitchFamily="34" charset="0"/>
              <a:ea typeface="ＭＳ Ｐゴシック" pitchFamily="34" charset="-128"/>
              <a:cs typeface="ＭＳ Ｐゴシック" pitchFamily="34" charset="-128"/>
            </a:endParaRPr>
          </a:p>
          <a:p>
            <a:r>
              <a:rPr lang="en-AU" b="1" dirty="0">
                <a:latin typeface="Arial" pitchFamily="34" charset="0"/>
                <a:ea typeface="ＭＳ Ｐゴシック" pitchFamily="34" charset="-128"/>
                <a:cs typeface="ＭＳ Ｐゴシック" pitchFamily="34" charset="-128"/>
              </a:rPr>
              <a:t>&lt;Instruct attendees to open their workbooks and follow along with the exercise. Return to the presentation when the exercise is complete.&gt;</a:t>
            </a:r>
          </a:p>
        </p:txBody>
      </p:sp>
      <p:sp>
        <p:nvSpPr>
          <p:cNvPr id="75780" name="Slide Number Placeholder 3"/>
          <p:cNvSpPr>
            <a:spLocks noGrp="1"/>
          </p:cNvSpPr>
          <p:nvPr>
            <p:ph type="sldNum" sz="quarter" idx="5"/>
          </p:nvPr>
        </p:nvSpPr>
        <p:spPr>
          <a:xfrm>
            <a:off x="1" y="-421700"/>
            <a:ext cx="1608" cy="4233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A09BF0B8-7FC2-4328-AEBC-02521EFF4F5A}" type="slidenum">
              <a:rPr lang="en-US" sz="1200">
                <a:solidFill>
                  <a:schemeClr val="tx1"/>
                </a:solidFill>
              </a:rPr>
              <a:pPr eaLnBrk="1" hangingPunct="1"/>
              <a:t>32</a:t>
            </a:fld>
            <a:endParaRPr lang="en-US" sz="1200">
              <a:solidFill>
                <a:schemeClr val="tx1"/>
              </a:solidFill>
            </a:endParaRPr>
          </a:p>
        </p:txBody>
      </p:sp>
    </p:spTree>
    <p:extLst>
      <p:ext uri="{BB962C8B-B14F-4D97-AF65-F5344CB8AC3E}">
        <p14:creationId xmlns:p14="http://schemas.microsoft.com/office/powerpoint/2010/main" val="1663622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As part</a:t>
            </a:r>
            <a:r>
              <a:rPr lang="en-US" baseline="0" dirty="0">
                <a:latin typeface="Calibri" pitchFamily="34" charset="0"/>
                <a:ea typeface="ＭＳ Ｐゴシック" pitchFamily="34" charset="-128"/>
                <a:cs typeface="ＭＳ Ｐゴシック" pitchFamily="34" charset="-128"/>
              </a:rPr>
              <a:t> of our wrap up, I’d like to ask you to think about how you would apply this to YOUR business.</a:t>
            </a:r>
          </a:p>
          <a:p>
            <a:endParaRPr lang="en-US" baseline="0" dirty="0">
              <a:latin typeface="Calibri" pitchFamily="34" charset="0"/>
              <a:ea typeface="ＭＳ Ｐゴシック" pitchFamily="34" charset="-128"/>
              <a:cs typeface="ＭＳ Ｐゴシック" pitchFamily="34" charset="-128"/>
            </a:endParaRPr>
          </a:p>
          <a:p>
            <a:endParaRPr lang="en-US" baseline="0" dirty="0">
              <a:latin typeface="Calibri" pitchFamily="34" charset="0"/>
              <a:ea typeface="ＭＳ Ｐゴシック" pitchFamily="34" charset="-128"/>
              <a:cs typeface="ＭＳ Ｐゴシック" pitchFamily="34" charset="-128"/>
            </a:endParaRPr>
          </a:p>
          <a:p>
            <a:r>
              <a:rPr lang="en-US" baseline="0" dirty="0">
                <a:latin typeface="Calibri" pitchFamily="34" charset="0"/>
                <a:ea typeface="ＭＳ Ｐゴシック" pitchFamily="34" charset="-128"/>
                <a:cs typeface="ＭＳ Ｐゴシック" pitchFamily="34" charset="-128"/>
              </a:rPr>
              <a:t>[instructor: lead the conversation and solicit input as needed]</a:t>
            </a:r>
            <a:endParaRPr lang="en-US" dirty="0">
              <a:latin typeface="Calibri" pitchFamily="34" charset="0"/>
              <a:ea typeface="ＭＳ Ｐゴシック" pitchFamily="34" charset="-128"/>
              <a:cs typeface="ＭＳ Ｐゴシック" pitchFamily="34" charset="-128"/>
            </a:endParaRPr>
          </a:p>
        </p:txBody>
      </p:sp>
      <p:sp>
        <p:nvSpPr>
          <p:cNvPr id="911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E0009A9-D20F-452D-9B8E-56B4F20A54D9}" type="slidenum">
              <a:rPr lang="en-US" sz="1200">
                <a:solidFill>
                  <a:schemeClr val="tx1"/>
                </a:solidFill>
              </a:rPr>
              <a:pPr eaLnBrk="1" hangingPunct="1"/>
              <a:t>33</a:t>
            </a:fld>
            <a:endParaRPr lang="en-US" sz="1200">
              <a:solidFill>
                <a:schemeClr val="tx1"/>
              </a:solidFill>
            </a:endParaRPr>
          </a:p>
        </p:txBody>
      </p:sp>
    </p:spTree>
    <p:extLst>
      <p:ext uri="{BB962C8B-B14F-4D97-AF65-F5344CB8AC3E}">
        <p14:creationId xmlns:p14="http://schemas.microsoft.com/office/powerpoint/2010/main" val="238273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IBM delivers the capabilities you need—for hybrid data management, data science and machine learning, data analytics and visualization, and unified governance, with a commitment to open source—to give you the power, convenience and economics you need, both behind and across your firewall.  </a:t>
            </a:r>
          </a:p>
          <a:p>
            <a:endParaRPr lang="en-US" dirty="0" smtClean="0"/>
          </a:p>
          <a:p>
            <a:pPr lvl="0"/>
            <a:r>
              <a:rPr lang="en-US" dirty="0" smtClean="0"/>
              <a:t>IBM provides rich data and analytics services for private cloud environments.  With a complete portfolio for you to leverage behind your firewall, spanning </a:t>
            </a:r>
            <a:r>
              <a:rPr lang="en-US" altLang="en-US" dirty="0" smtClean="0">
                <a:solidFill>
                  <a:srgbClr val="000000"/>
                </a:solidFill>
                <a:latin typeface="Arial"/>
                <a:ea typeface="ＭＳ Ｐゴシック" charset="0"/>
              </a:rPr>
              <a:t>Advanced Analytics, Open Source, Self Service Data,&amp; Repositories , as well as Data Governance.</a:t>
            </a:r>
          </a:p>
          <a:p>
            <a:r>
              <a:rPr lang="en-US" dirty="0" smtClean="0"/>
              <a:t>We provide:</a:t>
            </a:r>
          </a:p>
          <a:p>
            <a:r>
              <a:rPr lang="en-US" dirty="0" smtClean="0"/>
              <a:t>- Cloud features, behind your firewall</a:t>
            </a:r>
          </a:p>
          <a:p>
            <a:r>
              <a:rPr lang="en-US" dirty="0" smtClean="0"/>
              <a:t>-Data residency</a:t>
            </a:r>
          </a:p>
          <a:p>
            <a:r>
              <a:rPr lang="en-US" dirty="0" smtClean="0"/>
              <a:t>-Your security architecture</a:t>
            </a:r>
          </a:p>
          <a:p>
            <a:pPr lvl="0"/>
            <a:r>
              <a:rPr lang="en-US" altLang="en-US" dirty="0" smtClean="0">
                <a:solidFill>
                  <a:srgbClr val="000000"/>
                </a:solidFill>
                <a:latin typeface="Arial"/>
                <a:ea typeface="ＭＳ Ｐゴシック" charset="0"/>
              </a:rPr>
              <a:t>From an </a:t>
            </a:r>
            <a:r>
              <a:rPr lang="en-US" altLang="en-US" b="1" dirty="0" smtClean="0">
                <a:solidFill>
                  <a:srgbClr val="000000"/>
                </a:solidFill>
                <a:latin typeface="Arial"/>
                <a:ea typeface="ＭＳ Ｐゴシック" charset="0"/>
              </a:rPr>
              <a:t>Advanced Analytics </a:t>
            </a:r>
            <a:r>
              <a:rPr lang="en-US" altLang="en-US" dirty="0" smtClean="0">
                <a:solidFill>
                  <a:srgbClr val="000000"/>
                </a:solidFill>
                <a:latin typeface="Arial"/>
                <a:ea typeface="ＭＳ Ｐゴシック" charset="0"/>
              </a:rPr>
              <a:t>perspective, we have the most comprehensive set of solutions from AI to Predictive Analytics to Decision Optimization to the latest in Machine Learning. </a:t>
            </a:r>
          </a:p>
          <a:p>
            <a:pPr marL="168861" indent="-168861" defTabSz="900451">
              <a:buFont typeface="Arial" panose="020B0604020202020204" pitchFamily="34" charset="0"/>
              <a:buChar char="•"/>
            </a:pPr>
            <a:r>
              <a:rPr lang="en-US" altLang="en-US" kern="0" dirty="0" smtClean="0">
                <a:latin typeface="Helvetica"/>
                <a:cs typeface="Helvetica"/>
              </a:rPr>
              <a:t>According to Gartner in ten years virtually every application &amp; service will incorporate AI. </a:t>
            </a:r>
            <a:endParaRPr lang="en-US" altLang="en-US" sz="1400" kern="0" dirty="0" smtClean="0">
              <a:latin typeface="Helvetica"/>
              <a:cs typeface="Helvetica"/>
            </a:endParaRPr>
          </a:p>
          <a:p>
            <a:pPr marL="168861" indent="-168861">
              <a:buFont typeface="Arial" panose="020B0604020202020204" pitchFamily="34" charset="0"/>
              <a:buChar char="•"/>
            </a:pPr>
            <a:r>
              <a:rPr lang="en-US" dirty="0" smtClean="0"/>
              <a:t>IBM Machine Learning allows data scientists to automate the creation, training and deployment of operational analytic models that will support:</a:t>
            </a:r>
          </a:p>
          <a:p>
            <a:pPr marL="168861" indent="-168861">
              <a:buFont typeface="Arial" panose="020B0604020202020204" pitchFamily="34" charset="0"/>
              <a:buChar char="•"/>
            </a:pPr>
            <a:r>
              <a:rPr lang="en-US" dirty="0" smtClean="0"/>
              <a:t>IBM Machine Learning is now available on z/OS and will be available for other platforms in the future,</a:t>
            </a:r>
            <a:endParaRPr lang="en-US" dirty="0" smtClean="0">
              <a:solidFill>
                <a:srgbClr val="000000"/>
              </a:solidFill>
              <a:latin typeface="Arial"/>
              <a:ea typeface="ＭＳ Ｐゴシック" charset="0"/>
            </a:endParaRPr>
          </a:p>
          <a:p>
            <a:pPr lvl="0"/>
            <a:r>
              <a:rPr lang="en-US" altLang="en-US" b="1" dirty="0" smtClean="0">
                <a:solidFill>
                  <a:srgbClr val="000000"/>
                </a:solidFill>
                <a:latin typeface="Arial"/>
                <a:ea typeface="ＭＳ Ｐゴシック" charset="0"/>
              </a:rPr>
              <a:t>Open Source </a:t>
            </a:r>
            <a:r>
              <a:rPr lang="en-US" altLang="en-US" dirty="0" smtClean="0">
                <a:solidFill>
                  <a:srgbClr val="000000"/>
                </a:solidFill>
                <a:latin typeface="Arial"/>
                <a:ea typeface="ＭＳ Ｐゴシック" charset="0"/>
              </a:rPr>
              <a:t>has become part of our DNA, with our long term commitment to Spark and Hadoop</a:t>
            </a:r>
          </a:p>
          <a:p>
            <a:pPr marL="168861" indent="-168861">
              <a:buFont typeface="Arial" panose="020B0604020202020204" pitchFamily="34" charset="0"/>
              <a:buChar char="•"/>
            </a:pPr>
            <a:r>
              <a:rPr lang="en-US" dirty="0" smtClean="0"/>
              <a:t>Enterprises across the globe now look to open source software to support mission critical, customer-facing workloads   (</a:t>
            </a:r>
            <a:r>
              <a:rPr lang="en-US" b="1" i="1" dirty="0" smtClean="0"/>
              <a:t>Source:</a:t>
            </a:r>
            <a:r>
              <a:rPr lang="en-US" i="1" dirty="0" smtClean="0"/>
              <a:t> IDC, Open Source Powers Enterprise Digital Transformation</a:t>
            </a:r>
            <a:r>
              <a:rPr lang="en-US" b="1" i="1" dirty="0" smtClean="0"/>
              <a:t>, </a:t>
            </a:r>
            <a:r>
              <a:rPr lang="en-US" i="1" dirty="0" smtClean="0"/>
              <a:t>April 2016)</a:t>
            </a:r>
            <a:endParaRPr lang="en-US" altLang="en-US" dirty="0" smtClean="0">
              <a:solidFill>
                <a:srgbClr val="000000"/>
              </a:solidFill>
              <a:latin typeface="Arial"/>
              <a:ea typeface="ＭＳ Ｐゴシック" charset="0"/>
            </a:endParaRPr>
          </a:p>
          <a:p>
            <a:r>
              <a:rPr lang="en-US" altLang="en-US" dirty="0" smtClean="0">
                <a:solidFill>
                  <a:srgbClr val="000000"/>
                </a:solidFill>
                <a:latin typeface="Arial"/>
                <a:ea typeface="ＭＳ Ｐゴシック" charset="0"/>
              </a:rPr>
              <a:t>We are platform agnostic and offer a full range of </a:t>
            </a:r>
            <a:r>
              <a:rPr lang="en-US" altLang="en-US" b="1" dirty="0" smtClean="0">
                <a:solidFill>
                  <a:srgbClr val="000000"/>
                </a:solidFill>
                <a:latin typeface="Arial"/>
                <a:ea typeface="ＭＳ Ｐゴシック" charset="0"/>
              </a:rPr>
              <a:t>Repositories</a:t>
            </a:r>
            <a:r>
              <a:rPr lang="en-US" altLang="en-US" dirty="0" smtClean="0">
                <a:solidFill>
                  <a:srgbClr val="000000"/>
                </a:solidFill>
                <a:latin typeface="Arial"/>
                <a:ea typeface="ＭＳ Ｐゴシック" charset="0"/>
              </a:rPr>
              <a:t> to address your content and data warehousing needs</a:t>
            </a:r>
          </a:p>
          <a:p>
            <a:pPr marL="168861" indent="-168861">
              <a:buFont typeface="Arial" panose="020B0604020202020204" pitchFamily="34" charset="0"/>
              <a:buChar char="•"/>
            </a:pPr>
            <a:r>
              <a:rPr lang="en-US" kern="0" dirty="0" smtClean="0">
                <a:solidFill>
                  <a:srgbClr val="002060"/>
                </a:solidFill>
                <a:ea typeface="Arial" charset="0"/>
                <a:cs typeface="Arial" charset="0"/>
              </a:rPr>
              <a:t>IDC identifies IBM as a Leader in Database Management Software</a:t>
            </a:r>
            <a:endParaRPr lang="en-US" altLang="en-US" dirty="0" smtClean="0">
              <a:solidFill>
                <a:srgbClr val="000000"/>
              </a:solidFill>
              <a:latin typeface="Arial"/>
              <a:ea typeface="ＭＳ Ｐゴシック" charset="0"/>
            </a:endParaRPr>
          </a:p>
          <a:p>
            <a:r>
              <a:rPr lang="en-US" altLang="en-US" b="1" dirty="0" smtClean="0">
                <a:solidFill>
                  <a:srgbClr val="000000"/>
                </a:solidFill>
              </a:rPr>
              <a:t>Unified Governance </a:t>
            </a:r>
            <a:r>
              <a:rPr lang="en-US" altLang="en-US" dirty="0" smtClean="0">
                <a:solidFill>
                  <a:srgbClr val="000000"/>
                </a:solidFill>
              </a:rPr>
              <a:t>is critical going forward to ensure a single version of the truth, and IBM is an established leader in data governance and data integration </a:t>
            </a:r>
          </a:p>
          <a:p>
            <a:pPr lvl="0"/>
            <a:endParaRPr lang="en-US" altLang="en-US" dirty="0" smtClean="0">
              <a:solidFill>
                <a:srgbClr val="000000"/>
              </a:solidFill>
              <a:latin typeface="Arial"/>
              <a:ea typeface="ＭＳ Ｐゴシック" charset="0"/>
            </a:endParaRPr>
          </a:p>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34</a:t>
            </a:fld>
            <a:endParaRPr lang="en-US"/>
          </a:p>
        </p:txBody>
      </p:sp>
    </p:spTree>
    <p:extLst>
      <p:ext uri="{BB962C8B-B14F-4D97-AF65-F5344CB8AC3E}">
        <p14:creationId xmlns:p14="http://schemas.microsoft.com/office/powerpoint/2010/main" val="316768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Leveraging data and driving better decision and outcomes should be the goal of your analytics strategy.  Choosing how and where to start, and the right tools for the job, are often a difficult decision.  While you could really start anywhere, we believe that gradually moving up this kind of maturity curve and layering on analytic capabilities that build upon one another is a sound approach.  Starting with descriptive analytics, through the use of enterprise analytics capabilities, to disseminate trusted and key information across the organization (the “what”).  Moving on to diagnostic analytics, which help you understand the “why”.  Building upon that, with predictive analytics, to help make the “why” more actionable, and deployable.  Followed by prescriptive analytics, which leverages the layers below to provide optimization, and efficient and effective actions.   </a:t>
            </a:r>
          </a:p>
          <a:p>
            <a:endParaRPr lang="en-US" altLang="en-US" dirty="0" smtClean="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IBM’s analytics portfolio has been designed strategically to support this progression, providing tools that are integrated, which complement one another, with the reuse of technology throughout.  This started back in 2008 with the significant acquisitions of </a:t>
            </a:r>
            <a:r>
              <a:rPr lang="en-US" altLang="en-US" dirty="0" err="1" smtClean="0">
                <a:latin typeface="Arial" panose="020B0604020202020204" pitchFamily="34" charset="0"/>
              </a:rPr>
              <a:t>Cognos</a:t>
            </a:r>
            <a:r>
              <a:rPr lang="en-US" altLang="en-US" dirty="0" smtClean="0">
                <a:latin typeface="Arial" panose="020B0604020202020204" pitchFamily="34" charset="0"/>
              </a:rPr>
              <a:t> and SPSS.  This is not a new strategy – we’ve worked through the challenges of integrating different cultures and software as a result of acquisitions, and have arrived at this complete set of tools that can truly help organizations progress along this analytics maturity curve.</a:t>
            </a: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pPr eaLnBrk="1" hangingPunct="1">
              <a:spcBef>
                <a:spcPct val="0"/>
              </a:spcBef>
            </a:pPr>
            <a:endParaRPr lang="en-US" altLang="en-US" dirty="0" smtClean="0">
              <a:solidFill>
                <a:srgbClr val="000000"/>
              </a:solidFill>
              <a:latin typeface="Helvetica Neue" pitchFamily="1" charset="0"/>
              <a:ea typeface="Helvetica Neue" pitchFamily="1" charset="0"/>
              <a:cs typeface="Helvetica Neue" pitchFamily="1" charset="0"/>
            </a:endParaRPr>
          </a:p>
          <a:p>
            <a:endParaRPr lang="en-US" dirty="0"/>
          </a:p>
        </p:txBody>
      </p:sp>
      <p:sp>
        <p:nvSpPr>
          <p:cNvPr id="4" name="Slide Number Placeholder 3"/>
          <p:cNvSpPr>
            <a:spLocks noGrp="1"/>
          </p:cNvSpPr>
          <p:nvPr>
            <p:ph type="sldNum" sz="quarter" idx="10"/>
          </p:nvPr>
        </p:nvSpPr>
        <p:spPr/>
        <p:txBody>
          <a:bodyPr/>
          <a:lstStyle/>
          <a:p>
            <a:fld id="{911F0DED-2724-A140-9072-B9855A42B5B9}" type="slidenum">
              <a:rPr lang="en-US" smtClean="0"/>
              <a:t>35</a:t>
            </a:fld>
            <a:endParaRPr lang="en-US"/>
          </a:p>
        </p:txBody>
      </p:sp>
    </p:spTree>
    <p:extLst>
      <p:ext uri="{BB962C8B-B14F-4D97-AF65-F5344CB8AC3E}">
        <p14:creationId xmlns:p14="http://schemas.microsoft.com/office/powerpoint/2010/main" val="1269526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Arial" pitchFamily="34" charset="0"/>
              </a:rPr>
              <a:t>Modeler Gold </a:t>
            </a:r>
            <a:r>
              <a:rPr lang="en-AU" dirty="0">
                <a:latin typeface="Arial" pitchFamily="34" charset="0"/>
              </a:rPr>
              <a:t>includes Modeler Premium + Collaboration &amp; Deployment Services + Analytical Decision Management</a:t>
            </a:r>
            <a:endParaRPr lang="en-AU" b="1" dirty="0">
              <a:latin typeface="Arial" pitchFamily="34" charset="0"/>
            </a:endParaRPr>
          </a:p>
          <a:p>
            <a:r>
              <a:rPr lang="en-AU" b="1" dirty="0">
                <a:latin typeface="Arial" pitchFamily="34" charset="0"/>
              </a:rPr>
              <a:t>Modeler Premium </a:t>
            </a:r>
            <a:r>
              <a:rPr lang="en-AU" dirty="0">
                <a:latin typeface="Arial" pitchFamily="34" charset="0"/>
              </a:rPr>
              <a:t>includes Modeler Professional +Text Analytics + Entity Analytics + Social Network Analysis</a:t>
            </a:r>
          </a:p>
          <a:p>
            <a:pPr>
              <a:defRPr/>
            </a:pPr>
            <a:endParaRPr lang="en-AU" b="1" dirty="0"/>
          </a:p>
          <a:p>
            <a:pPr>
              <a:defRPr/>
            </a:pPr>
            <a:endParaRPr lang="en-AU" b="1" dirty="0"/>
          </a:p>
          <a:p>
            <a:pPr>
              <a:defRPr/>
            </a:pPr>
            <a:r>
              <a:rPr lang="en-AU" b="1" dirty="0"/>
              <a:t>SPSS Modeler Gold</a:t>
            </a:r>
            <a:br>
              <a:rPr lang="en-AU" b="1" dirty="0"/>
            </a:br>
            <a:r>
              <a:rPr lang="en-AU" dirty="0"/>
              <a:t>Provides organizations with the ability to </a:t>
            </a:r>
            <a:r>
              <a:rPr lang="en-AU" b="1" dirty="0">
                <a:solidFill>
                  <a:srgbClr val="D20816"/>
                </a:solidFill>
              </a:rPr>
              <a:t>build</a:t>
            </a:r>
            <a:r>
              <a:rPr lang="en-AU" dirty="0"/>
              <a:t> and </a:t>
            </a:r>
            <a:r>
              <a:rPr lang="en-AU" b="1" dirty="0">
                <a:solidFill>
                  <a:srgbClr val="D20816"/>
                </a:solidFill>
              </a:rPr>
              <a:t>deploy</a:t>
            </a:r>
            <a:r>
              <a:rPr lang="en-AU" dirty="0"/>
              <a:t> predictive models directly into the business process to help people or systems make the right decisions each time. This is achieved with </a:t>
            </a:r>
            <a:r>
              <a:rPr lang="en-AU" b="1" dirty="0">
                <a:solidFill>
                  <a:srgbClr val="D20816"/>
                </a:solidFill>
              </a:rPr>
              <a:t>Decision Management </a:t>
            </a:r>
            <a:r>
              <a:rPr lang="en-AU" dirty="0"/>
              <a:t>which combines </a:t>
            </a:r>
            <a:r>
              <a:rPr lang="en-AU" b="1" dirty="0">
                <a:solidFill>
                  <a:srgbClr val="D20816"/>
                </a:solidFill>
              </a:rPr>
              <a:t>predictive analytics </a:t>
            </a:r>
            <a:r>
              <a:rPr lang="en-AU" dirty="0"/>
              <a:t>with </a:t>
            </a:r>
            <a:r>
              <a:rPr lang="en-AU" b="1" dirty="0">
                <a:solidFill>
                  <a:srgbClr val="D20816"/>
                </a:solidFill>
              </a:rPr>
              <a:t>rules</a:t>
            </a:r>
            <a:r>
              <a:rPr lang="en-AU" dirty="0"/>
              <a:t>, </a:t>
            </a:r>
            <a:r>
              <a:rPr lang="en-AU" b="1" dirty="0">
                <a:solidFill>
                  <a:srgbClr val="D20816"/>
                </a:solidFill>
              </a:rPr>
              <a:t>scoring</a:t>
            </a:r>
            <a:r>
              <a:rPr lang="en-AU" dirty="0"/>
              <a:t> and </a:t>
            </a:r>
            <a:r>
              <a:rPr lang="en-AU" b="1" dirty="0">
                <a:solidFill>
                  <a:srgbClr val="D20816"/>
                </a:solidFill>
              </a:rPr>
              <a:t>optimization </a:t>
            </a:r>
            <a:r>
              <a:rPr lang="en-AU" dirty="0"/>
              <a:t>within an organization's processes and operational systems to deliver recommended actions at the point of impact.</a:t>
            </a:r>
            <a:br>
              <a:rPr lang="en-AU" dirty="0"/>
            </a:br>
            <a:endParaRPr lang="en-AU" dirty="0"/>
          </a:p>
          <a:p>
            <a:pPr>
              <a:defRPr/>
            </a:pPr>
            <a:r>
              <a:rPr lang="en-AU" b="1" dirty="0"/>
              <a:t>SPSS Modeler Premium</a:t>
            </a:r>
            <a:br>
              <a:rPr lang="en-AU" b="1" dirty="0"/>
            </a:br>
            <a:r>
              <a:rPr lang="en-AU" dirty="0"/>
              <a:t>Provides a range of advanced algorithms and capabilities including </a:t>
            </a:r>
            <a:r>
              <a:rPr lang="en-AU" b="1" dirty="0">
                <a:solidFill>
                  <a:schemeClr val="accent5">
                    <a:lumMod val="75000"/>
                  </a:schemeClr>
                </a:solidFill>
              </a:rPr>
              <a:t>text analytics</a:t>
            </a:r>
            <a:r>
              <a:rPr lang="en-AU" dirty="0"/>
              <a:t>, </a:t>
            </a:r>
            <a:r>
              <a:rPr lang="en-AU" b="1" dirty="0">
                <a:solidFill>
                  <a:schemeClr val="accent5">
                    <a:lumMod val="75000"/>
                  </a:schemeClr>
                </a:solidFill>
              </a:rPr>
              <a:t>entity analytics</a:t>
            </a:r>
            <a:r>
              <a:rPr lang="en-AU" dirty="0"/>
              <a:t>, </a:t>
            </a:r>
            <a:r>
              <a:rPr lang="en-AU" b="1" dirty="0">
                <a:solidFill>
                  <a:schemeClr val="accent5">
                    <a:lumMod val="75000"/>
                  </a:schemeClr>
                </a:solidFill>
              </a:rPr>
              <a:t>social network analysis </a:t>
            </a:r>
            <a:r>
              <a:rPr lang="en-AU" dirty="0"/>
              <a:t>and automated </a:t>
            </a:r>
            <a:r>
              <a:rPr lang="en-AU" dirty="0" err="1"/>
              <a:t>modeling</a:t>
            </a:r>
            <a:r>
              <a:rPr lang="en-AU" dirty="0"/>
              <a:t> and preparation techniques to address a multitude of business problems and analytic requirements on almost any type of data.</a:t>
            </a:r>
          </a:p>
          <a:p>
            <a:pPr>
              <a:defRPr/>
            </a:pPr>
            <a:endParaRPr lang="en-AU" dirty="0"/>
          </a:p>
          <a:p>
            <a:pPr>
              <a:defRPr/>
            </a:pPr>
            <a:r>
              <a:rPr lang="en-AU" b="1" dirty="0"/>
              <a:t>SPSS Modeler Professional</a:t>
            </a:r>
            <a:r>
              <a:rPr lang="en-AU" dirty="0"/>
              <a:t/>
            </a:r>
            <a:br>
              <a:rPr lang="en-AU" dirty="0"/>
            </a:br>
            <a:r>
              <a:rPr lang="en-AU" dirty="0"/>
              <a:t>Provides a range of advanced algorithms, data manipulation and automated </a:t>
            </a:r>
            <a:r>
              <a:rPr lang="en-AU" dirty="0" err="1"/>
              <a:t>modeling</a:t>
            </a:r>
            <a:r>
              <a:rPr lang="en-AU" dirty="0"/>
              <a:t> and preparation techniques to build predictive models and uncover hidden patterns in</a:t>
            </a:r>
            <a:r>
              <a:rPr lang="en-AU" b="1" dirty="0">
                <a:solidFill>
                  <a:srgbClr val="2D7AB3"/>
                </a:solidFill>
              </a:rPr>
              <a:t> </a:t>
            </a:r>
            <a:r>
              <a:rPr lang="en-AU" b="1" dirty="0">
                <a:solidFill>
                  <a:schemeClr val="accent5">
                    <a:lumMod val="75000"/>
                  </a:schemeClr>
                </a:solidFill>
              </a:rPr>
              <a:t>structured data</a:t>
            </a:r>
            <a:r>
              <a:rPr lang="en-AU" dirty="0"/>
              <a:t>. </a:t>
            </a:r>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Modeler has a very broad range of modeling algorithms, grouped by their usage.</a:t>
            </a:r>
          </a:p>
          <a:p>
            <a:r>
              <a:rPr lang="en-US" altLang="en-US" dirty="0">
                <a:latin typeface="Arial" panose="020B0604020202020204" pitchFamily="34" charset="0"/>
                <a:cs typeface="Arial" panose="020B0604020202020204" pitchFamily="34" charset="0"/>
              </a:rPr>
              <a:t>Classification, Segmentation and Association</a:t>
            </a:r>
          </a:p>
          <a:p>
            <a:r>
              <a:rPr lang="en-US" altLang="en-US" dirty="0">
                <a:latin typeface="Arial" panose="020B0604020202020204" pitchFamily="34" charset="0"/>
                <a:cs typeface="Arial" panose="020B0604020202020204" pitchFamily="34" charset="0"/>
              </a:rPr>
              <a:t>Classification includes techniques such as decision trees, regression or neural networks and is typically used to predict group membership. For example, will this employee leave? Or to predict a customer value. </a:t>
            </a:r>
          </a:p>
          <a:p>
            <a:r>
              <a:rPr lang="en-US" altLang="en-US" dirty="0">
                <a:latin typeface="Arial" panose="020B0604020202020204" pitchFamily="34" charset="0"/>
                <a:cs typeface="Arial" panose="020B0604020202020204" pitchFamily="34" charset="0"/>
              </a:rPr>
              <a:t>Segmentation algorithms are used to put data into groups and predict group membership for new cases. Association finds events that occur together or in a sequence. These techniques are used for market basket analysis where users are looking to see what products are bought together and in what order. </a:t>
            </a:r>
          </a:p>
          <a:p>
            <a:r>
              <a:rPr lang="en-US" altLang="en-US" dirty="0">
                <a:latin typeface="Arial" panose="020B0604020202020204" pitchFamily="34" charset="0"/>
                <a:cs typeface="Arial" panose="020B0604020202020204" pitchFamily="34" charset="0"/>
              </a:rPr>
              <a:t>There are also some automated modeling procedures which enable users to quickly generate multiple models and evaluate their performance before selecting which is the most appropriate to use in each case.</a:t>
            </a: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E0F48F5-6994-4BFD-81FC-27EEAEEEB470}" type="slidenum">
              <a:rPr lang="en-US" smtClean="0"/>
              <a:pPr/>
              <a:t>36</a:t>
            </a:fld>
            <a:endParaRPr lang="en-US"/>
          </a:p>
        </p:txBody>
      </p:sp>
    </p:spTree>
    <p:extLst>
      <p:ext uri="{BB962C8B-B14F-4D97-AF65-F5344CB8AC3E}">
        <p14:creationId xmlns:p14="http://schemas.microsoft.com/office/powerpoint/2010/main" val="1038247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xfrm>
            <a:off x="617538" y="877888"/>
            <a:ext cx="5622925" cy="3163887"/>
          </a:xfrm>
          <a:ln/>
        </p:spPr>
      </p:sp>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1D1D2E-8C42-43E0-BAD1-2F90D0F7BF70}" type="slidenum">
              <a:rPr lang="en-US" altLang="en-US"/>
              <a:pPr/>
              <a:t>37</a:t>
            </a:fld>
            <a:endParaRPr lang="en-US" altLang="en-US"/>
          </a:p>
        </p:txBody>
      </p:sp>
      <p:sp>
        <p:nvSpPr>
          <p:cNvPr id="2" name="Notes Placeholder 1"/>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i="1" dirty="0"/>
              <a:t>Transformation delivery to support new IT economies</a:t>
            </a:r>
            <a:endParaRPr lang="en-US" altLang="en-US" sz="1200" kern="0" dirty="0">
              <a:solidFill>
                <a:schemeClr val="tx1"/>
              </a:solidFill>
              <a:latin typeface="Arial" charset="0"/>
              <a:ea typeface="MS PGothic" pitchFamily="34" charset="-128"/>
              <a:cs typeface="ＭＳ Ｐゴシック" charset="0"/>
            </a:endParaRPr>
          </a:p>
          <a:p>
            <a:endParaRPr lang="en-US" dirty="0"/>
          </a:p>
          <a:p>
            <a:endParaRPr lang="en-US" dirty="0"/>
          </a:p>
          <a:p>
            <a:r>
              <a:rPr lang="en-US" dirty="0"/>
              <a:t>Talk Big Data, Cloud, Optimization etc.</a:t>
            </a:r>
          </a:p>
        </p:txBody>
      </p:sp>
    </p:spTree>
    <p:extLst>
      <p:ext uri="{BB962C8B-B14F-4D97-AF65-F5344CB8AC3E}">
        <p14:creationId xmlns:p14="http://schemas.microsoft.com/office/powerpoint/2010/main" val="1133775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003300" y="642938"/>
            <a:ext cx="4903788" cy="2759075"/>
          </a:xfrm>
          <a:ln/>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IBM SPSS is well known</a:t>
            </a:r>
            <a:r>
              <a:rPr lang="en-US" altLang="en-US" baseline="0" dirty="0">
                <a:latin typeface="Arial" panose="020B0604020202020204" pitchFamily="34" charset="0"/>
              </a:rPr>
              <a:t> for it’s powerful workbenches (SPSS Statistics and SPSS Modeler) which a user can use to build code-optional predictive models and statistics. These workbenches are mostly deployed on-premises and sit on the workstation of the user. In 2017 light weight workbenches of both SPSS Statistics and SPSS Modeler will become available as a service in the cloud through the Data Science Experience (DSX) interface. You can see a screenshot of the cloud interface for SPSS Modeler (called Canvas) on the bottom left part of the slide.</a:t>
            </a:r>
          </a:p>
          <a:p>
            <a:endParaRPr lang="en-US" altLang="en-US" baseline="0" dirty="0">
              <a:latin typeface="Arial" panose="020B0604020202020204" pitchFamily="34" charset="0"/>
            </a:endParaRPr>
          </a:p>
          <a:p>
            <a:r>
              <a:rPr lang="en-US" altLang="en-US" baseline="0" dirty="0">
                <a:latin typeface="Arial" panose="020B0604020202020204" pitchFamily="34" charset="0"/>
              </a:rPr>
              <a:t>For deployment </a:t>
            </a:r>
            <a:r>
              <a:rPr lang="en-US" altLang="en-US" b="1" baseline="0" dirty="0">
                <a:latin typeface="Arial" panose="020B0604020202020204" pitchFamily="34" charset="0"/>
              </a:rPr>
              <a:t>Watson Machine Learning (ML)</a:t>
            </a:r>
            <a:r>
              <a:rPr lang="en-US" altLang="en-US" baseline="0" dirty="0">
                <a:latin typeface="Arial" panose="020B0604020202020204" pitchFamily="34" charset="0"/>
              </a:rPr>
              <a:t> will become available in 2017. Watson ML can help deploy models built in the DSX environment (notebooks, Canvas </a:t>
            </a:r>
            <a:r>
              <a:rPr lang="en-US" altLang="en-US" baseline="0" dirty="0" err="1">
                <a:latin typeface="Arial" panose="020B0604020202020204" pitchFamily="34" charset="0"/>
              </a:rPr>
              <a:t>etc</a:t>
            </a:r>
            <a:r>
              <a:rPr lang="en-US" altLang="en-US" baseline="0" dirty="0">
                <a:latin typeface="Arial" panose="020B0604020202020204" pitchFamily="34" charset="0"/>
              </a:rPr>
              <a:t>) and this will generate a service which can be e.g. picked up by the developer to integrate into a new app for customers etc. You can see a screenshot of this on the right hand side of this slide and you can find more information on the next slide.</a:t>
            </a:r>
            <a:endParaRPr lang="en-US" altLang="en-US" dirty="0">
              <a:latin typeface="Arial" panose="020B0604020202020204" pitchFamily="34" charset="0"/>
            </a:endParaRPr>
          </a:p>
        </p:txBody>
      </p:sp>
      <p:sp>
        <p:nvSpPr>
          <p:cNvPr id="65540"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IBM Analytics</a:t>
            </a:r>
            <a:br>
              <a:rPr lang="en-US" altLang="en-US"/>
            </a:br>
            <a:r>
              <a:rPr lang="en-US" altLang="en-US"/>
              <a:t>© 2016 IBM Corporation</a:t>
            </a:r>
          </a:p>
        </p:txBody>
      </p:sp>
      <p:sp>
        <p:nvSpPr>
          <p:cNvPr id="65541"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1A07C69-6015-4B29-BD37-9AE9B082461A}" type="slidenum">
              <a:rPr lang="en-US" altLang="en-US" smtClean="0"/>
              <a:pPr/>
              <a:t>38</a:t>
            </a:fld>
            <a:endParaRPr lang="en-US" altLang="en-US"/>
          </a:p>
        </p:txBody>
      </p:sp>
    </p:spTree>
    <p:extLst>
      <p:ext uri="{BB962C8B-B14F-4D97-AF65-F5344CB8AC3E}">
        <p14:creationId xmlns:p14="http://schemas.microsoft.com/office/powerpoint/2010/main" val="838679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As part</a:t>
            </a:r>
            <a:r>
              <a:rPr lang="en-US" baseline="0" dirty="0">
                <a:latin typeface="Calibri" pitchFamily="34" charset="0"/>
                <a:ea typeface="ＭＳ Ｐゴシック" pitchFamily="34" charset="-128"/>
                <a:cs typeface="ＭＳ Ｐゴシック" pitchFamily="34" charset="-128"/>
              </a:rPr>
              <a:t> of our wrap up, I’d like to ask you to think about how you would apply this to YOUR business.</a:t>
            </a:r>
          </a:p>
          <a:p>
            <a:endParaRPr lang="en-US" baseline="0" dirty="0">
              <a:latin typeface="Calibri" pitchFamily="34" charset="0"/>
              <a:ea typeface="ＭＳ Ｐゴシック" pitchFamily="34" charset="-128"/>
              <a:cs typeface="ＭＳ Ｐゴシック" pitchFamily="34" charset="-128"/>
            </a:endParaRPr>
          </a:p>
          <a:p>
            <a:endParaRPr lang="en-US" baseline="0" dirty="0">
              <a:latin typeface="Calibri" pitchFamily="34" charset="0"/>
              <a:ea typeface="ＭＳ Ｐゴシック" pitchFamily="34" charset="-128"/>
              <a:cs typeface="ＭＳ Ｐゴシック" pitchFamily="34" charset="-128"/>
            </a:endParaRPr>
          </a:p>
          <a:p>
            <a:r>
              <a:rPr lang="en-US" baseline="0" dirty="0">
                <a:latin typeface="Calibri" pitchFamily="34" charset="0"/>
                <a:ea typeface="ＭＳ Ｐゴシック" pitchFamily="34" charset="-128"/>
                <a:cs typeface="ＭＳ Ｐゴシック" pitchFamily="34" charset="-128"/>
              </a:rPr>
              <a:t>[instructor: lead the conversation and solicit input as needed]</a:t>
            </a:r>
            <a:endParaRPr lang="en-US" dirty="0">
              <a:latin typeface="Calibri" pitchFamily="34" charset="0"/>
              <a:ea typeface="ＭＳ Ｐゴシック" pitchFamily="34" charset="-128"/>
              <a:cs typeface="ＭＳ Ｐゴシック" pitchFamily="34" charset="-128"/>
            </a:endParaRPr>
          </a:p>
        </p:txBody>
      </p:sp>
      <p:sp>
        <p:nvSpPr>
          <p:cNvPr id="911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E0009A9-D20F-452D-9B8E-56B4F20A54D9}" type="slidenum">
              <a:rPr lang="en-US" sz="1200">
                <a:solidFill>
                  <a:schemeClr val="tx1"/>
                </a:solidFill>
              </a:rPr>
              <a:pPr eaLnBrk="1" hangingPunct="1"/>
              <a:t>39</a:t>
            </a:fld>
            <a:endParaRPr lang="en-US" sz="1200">
              <a:solidFill>
                <a:schemeClr val="tx1"/>
              </a:solidFill>
            </a:endParaRPr>
          </a:p>
        </p:txBody>
      </p:sp>
    </p:spTree>
    <p:extLst>
      <p:ext uri="{BB962C8B-B14F-4D97-AF65-F5344CB8AC3E}">
        <p14:creationId xmlns:p14="http://schemas.microsoft.com/office/powerpoint/2010/main" val="1200033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617538" y="877888"/>
            <a:ext cx="5622925" cy="3163887"/>
          </a:xfrm>
          <a:ln/>
        </p:spPr>
      </p:sp>
      <p:sp>
        <p:nvSpPr>
          <p:cNvPr id="4198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47ACF7-AB57-48AA-A271-7FDE057ED10E}" type="slidenum">
              <a:rPr lang="en-US" altLang="en-US"/>
              <a:pPr/>
              <a:t>40</a:t>
            </a:fld>
            <a:endParaRPr lang="en-US" altLang="en-US"/>
          </a:p>
        </p:txBody>
      </p:sp>
      <p:sp>
        <p:nvSpPr>
          <p:cNvPr id="2" name="Notes Placeholder 1"/>
          <p:cNvSpPr>
            <a:spLocks noGrp="1"/>
          </p:cNvSpPr>
          <p:nvPr>
            <p:ph type="body" idx="1"/>
          </p:nvPr>
        </p:nvSpPr>
        <p:spPr/>
        <p:txBody>
          <a:bodyPr/>
          <a:lstStyle/>
          <a:p>
            <a:pPr>
              <a:defRPr/>
            </a:pPr>
            <a:r>
              <a:rPr lang="en-US" altLang="en-US" sz="1400" kern="0" dirty="0">
                <a:solidFill>
                  <a:schemeClr val="tx1"/>
                </a:solidFill>
                <a:latin typeface="Arial" charset="0"/>
                <a:ea typeface="MS PGothic" pitchFamily="34" charset="-128"/>
                <a:cs typeface="ＭＳ Ｐゴシック" charset="0"/>
              </a:rPr>
              <a:t>Simplifying engagement</a:t>
            </a:r>
          </a:p>
          <a:p>
            <a:pPr>
              <a:defRPr/>
            </a:pPr>
            <a:r>
              <a:rPr lang="en-GB" altLang="en-US" sz="1200" i="1" dirty="0"/>
              <a:t>Analytics must serve the need for collaboration between the “new buyers,” “new users” and “trusted experts”</a:t>
            </a:r>
          </a:p>
          <a:p>
            <a:pPr>
              <a:defRPr/>
            </a:pPr>
            <a:endParaRPr lang="en-GB" altLang="en-US" sz="1200" i="1" kern="0" dirty="0">
              <a:solidFill>
                <a:schemeClr val="tx1"/>
              </a:solidFill>
              <a:latin typeface="Arial" charset="0"/>
              <a:ea typeface="MS PGothic" pitchFamily="34" charset="-128"/>
              <a:cs typeface="ＭＳ Ｐゴシック" charset="0"/>
            </a:endParaRPr>
          </a:p>
          <a:p>
            <a:pPr>
              <a:defRPr/>
            </a:pPr>
            <a:r>
              <a:rPr lang="en-GB" altLang="en-US" sz="1200" i="1" kern="0" dirty="0">
                <a:solidFill>
                  <a:schemeClr val="tx1"/>
                </a:solidFill>
                <a:latin typeface="Arial" charset="0"/>
                <a:ea typeface="MS PGothic" pitchFamily="34" charset="-128"/>
                <a:cs typeface="ＭＳ Ｐゴシック" charset="0"/>
              </a:rPr>
              <a:t>Screenshot</a:t>
            </a:r>
            <a:r>
              <a:rPr lang="en-GB" altLang="en-US" sz="1200" i="1" kern="0" baseline="0" dirty="0">
                <a:solidFill>
                  <a:schemeClr val="tx1"/>
                </a:solidFill>
                <a:latin typeface="Arial" charset="0"/>
                <a:ea typeface="MS PGothic" pitchFamily="34" charset="-128"/>
                <a:cs typeface="ＭＳ Ｐゴシック" charset="0"/>
              </a:rPr>
              <a:t> in the Novice section is from Watson Analytics which also has predictive capabilities but is not part of the IBM SPSS or Prescriptive portfolio</a:t>
            </a:r>
            <a:endParaRPr lang="en-US" altLang="en-US" sz="1200" kern="0" dirty="0">
              <a:solidFill>
                <a:schemeClr val="tx1"/>
              </a:solidFill>
              <a:latin typeface="Arial" charset="0"/>
              <a:ea typeface="MS PGothic" pitchFamily="34" charset="-128"/>
              <a:cs typeface="ＭＳ Ｐゴシック" charset="0"/>
            </a:endParaRPr>
          </a:p>
          <a:p>
            <a:endParaRPr lang="en-US" dirty="0"/>
          </a:p>
        </p:txBody>
      </p:sp>
    </p:spTree>
    <p:extLst>
      <p:ext uri="{BB962C8B-B14F-4D97-AF65-F5344CB8AC3E}">
        <p14:creationId xmlns:p14="http://schemas.microsoft.com/office/powerpoint/2010/main" val="366329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003300" y="642938"/>
            <a:ext cx="4903788" cy="2759075"/>
          </a:xfrm>
        </p:spPr>
      </p:sp>
      <p:sp>
        <p:nvSpPr>
          <p:cNvPr id="41987" name="Notes Placeholder 2"/>
          <p:cNvSpPr>
            <a:spLocks noGrp="1"/>
          </p:cNvSpPr>
          <p:nvPr>
            <p:ph type="body" idx="1"/>
          </p:nvPr>
        </p:nvSpPr>
        <p:spPr/>
        <p:txBody>
          <a:bodyPr/>
          <a:lstStyle/>
          <a:p>
            <a:r>
              <a:rPr lang="en-US" altLang="nl-NL" dirty="0"/>
              <a:t>Slide approved for external use. </a:t>
            </a:r>
          </a:p>
          <a:p>
            <a:endParaRPr lang="en-US" altLang="nl-NL" dirty="0"/>
          </a:p>
          <a:p>
            <a:r>
              <a:rPr lang="en-US" altLang="nl-NL" dirty="0"/>
              <a:t>This slide</a:t>
            </a:r>
            <a:r>
              <a:rPr lang="en-US" altLang="nl-NL" baseline="0" dirty="0"/>
              <a:t> can be used in any customer facing presentation to outline IBM’s leadership position in the 2017 Gartner Magic Quadrant (MQ) for Data Science Platforms. Customers can download a copy of the Gartner MQ report via this link: http://ibm.biz/gartner-ds-mq </a:t>
            </a:r>
            <a:endParaRPr lang="en-US" altLang="nl-NL" dirty="0"/>
          </a:p>
        </p:txBody>
      </p:sp>
    </p:spTree>
    <p:extLst>
      <p:ext uri="{BB962C8B-B14F-4D97-AF65-F5344CB8AC3E}">
        <p14:creationId xmlns:p14="http://schemas.microsoft.com/office/powerpoint/2010/main" val="194089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1" y="-269860"/>
            <a:ext cx="1609" cy="271472"/>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09" indent="-289542" eaLnBrk="0" hangingPunct="0">
              <a:defRPr sz="2200">
                <a:solidFill>
                  <a:schemeClr val="hlink"/>
                </a:solidFill>
                <a:latin typeface="Arial" pitchFamily="34" charset="0"/>
                <a:ea typeface="ＭＳ Ｐゴシック" pitchFamily="34" charset="-128"/>
              </a:defRPr>
            </a:lvl2pPr>
            <a:lvl3pPr marL="1158167" indent="-231633" eaLnBrk="0" hangingPunct="0">
              <a:defRPr sz="2200">
                <a:solidFill>
                  <a:schemeClr val="hlink"/>
                </a:solidFill>
                <a:latin typeface="Arial" pitchFamily="34" charset="0"/>
                <a:ea typeface="ＭＳ Ｐゴシック" pitchFamily="34" charset="-128"/>
              </a:defRPr>
            </a:lvl3pPr>
            <a:lvl4pPr marL="1621434" indent="-231633" eaLnBrk="0" hangingPunct="0">
              <a:defRPr sz="2200">
                <a:solidFill>
                  <a:schemeClr val="hlink"/>
                </a:solidFill>
                <a:latin typeface="Arial" pitchFamily="34" charset="0"/>
                <a:ea typeface="ＭＳ Ｐゴシック" pitchFamily="34" charset="-128"/>
              </a:defRPr>
            </a:lvl4pPr>
            <a:lvl5pPr marL="2084701" indent="-231633" eaLnBrk="0" hangingPunct="0">
              <a:defRPr sz="2200">
                <a:solidFill>
                  <a:schemeClr val="hlink"/>
                </a:solidFill>
                <a:latin typeface="Arial" pitchFamily="34" charset="0"/>
                <a:ea typeface="ＭＳ Ｐゴシック" pitchFamily="34" charset="-128"/>
              </a:defRPr>
            </a:lvl5pPr>
            <a:lvl6pPr marL="2547967" indent="-231633"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33" indent="-231633"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01" indent="-231633"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67" indent="-231633"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959F67BD-7DD0-4521-8873-C36BA2F1A17A}" type="slidenum">
              <a:rPr lang="en-US" sz="1200">
                <a:solidFill>
                  <a:schemeClr val="tx1"/>
                </a:solidFill>
              </a:rPr>
              <a:pPr eaLnBrk="1" hangingPunct="1"/>
              <a:t>6</a:t>
            </a:fld>
            <a:endParaRPr lang="en-US" sz="1200">
              <a:solidFill>
                <a:schemeClr val="tx1"/>
              </a:solidFill>
            </a:endParaRPr>
          </a:p>
        </p:txBody>
      </p:sp>
      <p:sp>
        <p:nvSpPr>
          <p:cNvPr id="60419" name="Rectangle 2"/>
          <p:cNvSpPr>
            <a:spLocks noGrp="1" noRot="1" noChangeAspect="1" noChangeArrowheads="1" noTextEdit="1"/>
          </p:cNvSpPr>
          <p:nvPr>
            <p:ph type="sldImg"/>
          </p:nvPr>
        </p:nvSpPr>
        <p:spPr>
          <a:xfrm>
            <a:off x="9525" y="617538"/>
            <a:ext cx="7002463" cy="3940175"/>
          </a:xfrm>
          <a:ln/>
        </p:spPr>
      </p:sp>
      <p:sp>
        <p:nvSpPr>
          <p:cNvPr id="60420"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461659"/>
            <a:r>
              <a:rPr lang="en-US" dirty="0">
                <a:latin typeface="Arial" pitchFamily="34" charset="0"/>
                <a:ea typeface="ＭＳ Ｐゴシック" pitchFamily="34" charset="-128"/>
                <a:cs typeface="ＭＳ Ｐゴシック" pitchFamily="34" charset="-128"/>
              </a:rPr>
              <a:t>So we had introduced predictive analytics earlier</a:t>
            </a:r>
            <a:r>
              <a:rPr lang="en-US" baseline="0" dirty="0">
                <a:latin typeface="Arial" pitchFamily="34" charset="0"/>
                <a:ea typeface="ＭＳ Ｐゴシック" pitchFamily="34" charset="-128"/>
                <a:cs typeface="ＭＳ Ｐゴシック" pitchFamily="34" charset="-128"/>
              </a:rPr>
              <a:t> – but let’s use the Gartner definition here. Gareth has been a thought leader within this space for decades. And his definition is very simple. </a:t>
            </a:r>
          </a:p>
          <a:p>
            <a:pPr defTabSz="461659"/>
            <a:endParaRPr lang="en-US" baseline="0" dirty="0">
              <a:latin typeface="Arial" pitchFamily="34" charset="0"/>
              <a:ea typeface="ＭＳ Ｐゴシック" pitchFamily="34" charset="-128"/>
              <a:cs typeface="ＭＳ Ｐゴシック" pitchFamily="34" charset="-128"/>
            </a:endParaRPr>
          </a:p>
          <a:p>
            <a:pPr defTabSz="461659"/>
            <a:r>
              <a:rPr lang="en-US" baseline="0" dirty="0">
                <a:latin typeface="Arial" pitchFamily="34" charset="0"/>
                <a:ea typeface="ＭＳ Ｐゴシック" pitchFamily="34" charset="-128"/>
                <a:cs typeface="ＭＳ Ｐゴシック" pitchFamily="34" charset="-128"/>
              </a:rPr>
              <a:t>Note that it does not talk about math, correlations, or the many techniques that are employed in the name of predictive analytics. </a:t>
            </a:r>
            <a:r>
              <a:rPr lang="en-US" b="1" baseline="0" dirty="0">
                <a:latin typeface="Arial" pitchFamily="34" charset="0"/>
                <a:ea typeface="ＭＳ Ｐゴシック" pitchFamily="34" charset="-128"/>
                <a:cs typeface="ＭＳ Ｐゴシック" pitchFamily="34" charset="-128"/>
              </a:rPr>
              <a:t>Predictive analytics is about making better decisions using data. </a:t>
            </a:r>
            <a:r>
              <a:rPr lang="en-US" baseline="0" dirty="0">
                <a:latin typeface="Arial" pitchFamily="34" charset="0"/>
                <a:ea typeface="ＭＳ Ｐゴシック" pitchFamily="34" charset="-128"/>
                <a:cs typeface="ＭＳ Ｐゴシック" pitchFamily="34" charset="-128"/>
              </a:rPr>
              <a:t>As data around us grows exponentially, the ability to turn it into effective action makes that data a competitive advantage for organizations. </a:t>
            </a:r>
          </a:p>
          <a:p>
            <a:pPr defTabSz="461659"/>
            <a:endParaRPr lang="en-US" baseline="0" dirty="0">
              <a:latin typeface="Arial" pitchFamily="34" charset="0"/>
              <a:ea typeface="ＭＳ Ｐゴシック" pitchFamily="34" charset="-128"/>
              <a:cs typeface="ＭＳ Ｐゴシック" pitchFamily="34" charset="-128"/>
            </a:endParaRPr>
          </a:p>
          <a:p>
            <a:pPr defTabSz="461659"/>
            <a:r>
              <a:rPr lang="en-US" baseline="0" dirty="0">
                <a:latin typeface="Arial" pitchFamily="34" charset="0"/>
                <a:ea typeface="ＭＳ Ｐゴシック" pitchFamily="34" charset="-128"/>
                <a:cs typeface="ＭＳ Ｐゴシック" pitchFamily="34" charset="-128"/>
              </a:rPr>
              <a:t>IBM sees data as a new natural resource – and much of the data is organic in nature. It is data that is generated every day, every minute, even every second by people and systems interacting with each other during normal day to day business operations. </a:t>
            </a:r>
          </a:p>
          <a:p>
            <a:pPr defTabSz="461659"/>
            <a:endParaRPr lang="en-US" baseline="0" dirty="0">
              <a:latin typeface="Arial" pitchFamily="34" charset="0"/>
              <a:ea typeface="ＭＳ Ｐゴシック" pitchFamily="34" charset="-128"/>
              <a:cs typeface="ＭＳ Ｐゴシック" pitchFamily="34" charset="-128"/>
            </a:endParaRPr>
          </a:p>
          <a:p>
            <a:pPr defTabSz="461659"/>
            <a:r>
              <a:rPr lang="en-US" baseline="0" dirty="0">
                <a:latin typeface="Arial" pitchFamily="34" charset="0"/>
                <a:ea typeface="ＭＳ Ｐゴシック" pitchFamily="34" charset="-128"/>
                <a:cs typeface="ＭＳ Ｐゴシック" pitchFamily="34" charset="-128"/>
              </a:rPr>
              <a:t>Predictive analytics can help you draw </a:t>
            </a:r>
            <a:r>
              <a:rPr lang="en-US" b="1" baseline="0" dirty="0">
                <a:latin typeface="Arial" pitchFamily="34" charset="0"/>
                <a:ea typeface="ＭＳ Ｐゴシック" pitchFamily="34" charset="-128"/>
                <a:cs typeface="ＭＳ Ｐゴシック" pitchFamily="34" charset="-128"/>
              </a:rPr>
              <a:t>reliable</a:t>
            </a:r>
            <a:r>
              <a:rPr lang="en-US" baseline="0" dirty="0">
                <a:latin typeface="Arial" pitchFamily="34" charset="0"/>
                <a:ea typeface="ＭＳ Ｐゴシック" pitchFamily="34" charset="-128"/>
                <a:cs typeface="ＭＳ Ｐゴシック" pitchFamily="34" charset="-128"/>
              </a:rPr>
              <a:t> conclusions about today and tomorrow. </a:t>
            </a:r>
          </a:p>
          <a:p>
            <a:pPr defTabSz="461659"/>
            <a:endParaRPr lang="en-US" baseline="0" dirty="0">
              <a:latin typeface="Arial" pitchFamily="34" charset="0"/>
              <a:ea typeface="ＭＳ Ｐゴシック" pitchFamily="34" charset="-128"/>
              <a:cs typeface="ＭＳ Ｐゴシック" pitchFamily="34" charset="-128"/>
            </a:endParaRPr>
          </a:p>
          <a:p>
            <a:pPr defTabSz="461659"/>
            <a:r>
              <a:rPr lang="en-US" baseline="0" dirty="0">
                <a:latin typeface="Arial" pitchFamily="34" charset="0"/>
                <a:ea typeface="ＭＳ Ｐゴシック" pitchFamily="34" charset="-128"/>
                <a:cs typeface="ＭＳ Ｐゴシック" pitchFamily="34" charset="-128"/>
              </a:rPr>
              <a:t>This notion of reliability is important. Reliability means that you have a measure of confidence in what you are seeing – and you can use that measure of confidence to fine tune the direction of a decision. </a:t>
            </a:r>
          </a:p>
          <a:p>
            <a:pPr defTabSz="461659"/>
            <a:endParaRPr lang="en-US" baseline="0" dirty="0">
              <a:latin typeface="Arial" pitchFamily="34" charset="0"/>
              <a:ea typeface="ＭＳ Ｐゴシック" pitchFamily="34" charset="-128"/>
              <a:cs typeface="ＭＳ Ｐゴシック" pitchFamily="34" charset="-128"/>
            </a:endParaRPr>
          </a:p>
          <a:p>
            <a:pPr defTabSz="461659"/>
            <a:r>
              <a:rPr lang="en-US" baseline="0" dirty="0">
                <a:latin typeface="Arial" pitchFamily="34" charset="0"/>
                <a:ea typeface="ＭＳ Ｐゴシック" pitchFamily="34" charset="-128"/>
                <a:cs typeface="ＭＳ Ｐゴシック" pitchFamily="34" charset="-128"/>
              </a:rPr>
              <a:t>Often, that confidence is the nuance that is missing but a nuance that is important – which we’ll demonstrate later in the session.</a:t>
            </a:r>
            <a:endParaRPr lang="en-US"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6092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lvl="0" indent="-514350" fontAlgn="auto">
              <a:spcBef>
                <a:spcPts val="0"/>
              </a:spcBef>
              <a:spcAft>
                <a:spcPts val="0"/>
              </a:spcAft>
              <a:buClrTx/>
              <a:buFontTx/>
              <a:buAutoNum type="arabicPeriod"/>
              <a:defRPr/>
            </a:pPr>
            <a:r>
              <a:rPr lang="en-US" sz="1600" dirty="0" smtClean="0"/>
              <a:t>Start with a business problem</a:t>
            </a:r>
          </a:p>
          <a:p>
            <a:pPr lvl="1">
              <a:lnSpc>
                <a:spcPct val="100000"/>
              </a:lnSpc>
              <a:spcBef>
                <a:spcPts val="0"/>
              </a:spcBef>
            </a:pPr>
            <a:r>
              <a:rPr lang="en-US" sz="1600" dirty="0" smtClean="0"/>
              <a:t>What do you want to achieve?</a:t>
            </a:r>
          </a:p>
          <a:p>
            <a:pPr lvl="1">
              <a:lnSpc>
                <a:spcPct val="100000"/>
              </a:lnSpc>
              <a:spcBef>
                <a:spcPts val="0"/>
              </a:spcBef>
            </a:pPr>
            <a:r>
              <a:rPr lang="en-US" sz="1600" dirty="0" smtClean="0"/>
              <a:t>Short project with the biggest impact</a:t>
            </a:r>
          </a:p>
          <a:p>
            <a:pPr lvl="1">
              <a:lnSpc>
                <a:spcPct val="100000"/>
              </a:lnSpc>
              <a:spcBef>
                <a:spcPts val="0"/>
              </a:spcBef>
            </a:pPr>
            <a:r>
              <a:rPr lang="en-US" sz="1600" dirty="0" smtClean="0"/>
              <a:t>ROI and Success Criteria are key to identifying early</a:t>
            </a:r>
          </a:p>
          <a:p>
            <a:pPr marL="514350" indent="-514350">
              <a:lnSpc>
                <a:spcPct val="100000"/>
              </a:lnSpc>
              <a:spcBef>
                <a:spcPts val="0"/>
              </a:spcBef>
              <a:buFont typeface="+mj-lt"/>
              <a:buAutoNum type="arabicPeriod"/>
            </a:pPr>
            <a:r>
              <a:rPr lang="en-US" sz="1600" dirty="0" smtClean="0"/>
              <a:t>Identify the data sources </a:t>
            </a:r>
          </a:p>
          <a:p>
            <a:pPr marL="514350" indent="-514350">
              <a:lnSpc>
                <a:spcPct val="100000"/>
              </a:lnSpc>
              <a:spcBef>
                <a:spcPts val="0"/>
              </a:spcBef>
              <a:buFont typeface="+mj-lt"/>
              <a:buAutoNum type="arabicPeriod"/>
            </a:pPr>
            <a:r>
              <a:rPr lang="en-US" sz="1600" dirty="0" smtClean="0"/>
              <a:t>Prepare data</a:t>
            </a:r>
          </a:p>
          <a:p>
            <a:pPr marL="514350" indent="-514350">
              <a:lnSpc>
                <a:spcPct val="100000"/>
              </a:lnSpc>
              <a:spcBef>
                <a:spcPts val="0"/>
              </a:spcBef>
              <a:buFont typeface="+mj-lt"/>
              <a:buAutoNum type="arabicPeriod"/>
            </a:pPr>
            <a:r>
              <a:rPr lang="en-US" sz="1600" dirty="0" smtClean="0"/>
              <a:t>Build the model</a:t>
            </a:r>
          </a:p>
          <a:p>
            <a:pPr marL="514350" indent="-514350">
              <a:lnSpc>
                <a:spcPct val="100000"/>
              </a:lnSpc>
              <a:spcBef>
                <a:spcPts val="0"/>
              </a:spcBef>
              <a:buFont typeface="+mj-lt"/>
              <a:buAutoNum type="arabicPeriod"/>
            </a:pPr>
            <a:r>
              <a:rPr lang="en-US" sz="1600" dirty="0" smtClean="0"/>
              <a:t>Test </a:t>
            </a:r>
          </a:p>
          <a:p>
            <a:pPr lvl="1">
              <a:lnSpc>
                <a:spcPct val="100000"/>
              </a:lnSpc>
              <a:spcBef>
                <a:spcPts val="0"/>
              </a:spcBef>
            </a:pPr>
            <a:r>
              <a:rPr lang="en-US" sz="1600" dirty="0" smtClean="0"/>
              <a:t>Hold out a sample of the data to test before deploying</a:t>
            </a:r>
          </a:p>
          <a:p>
            <a:pPr marL="514350" indent="-514350">
              <a:lnSpc>
                <a:spcPct val="100000"/>
              </a:lnSpc>
              <a:spcBef>
                <a:spcPts val="0"/>
              </a:spcBef>
              <a:buFont typeface="+mj-lt"/>
              <a:buAutoNum type="arabicPeriod"/>
            </a:pPr>
            <a:r>
              <a:rPr lang="en-US" sz="1600" dirty="0" smtClean="0"/>
              <a:t>Deploy</a:t>
            </a:r>
          </a:p>
          <a:p>
            <a:pPr lvl="1">
              <a:lnSpc>
                <a:spcPct val="100000"/>
              </a:lnSpc>
              <a:spcBef>
                <a:spcPts val="0"/>
              </a:spcBef>
            </a:pPr>
            <a:r>
              <a:rPr lang="en-US" sz="1600" dirty="0" smtClean="0"/>
              <a:t>Embed in an application</a:t>
            </a:r>
          </a:p>
          <a:p>
            <a:pPr lvl="1">
              <a:lnSpc>
                <a:spcPct val="100000"/>
              </a:lnSpc>
              <a:spcBef>
                <a:spcPts val="0"/>
              </a:spcBef>
            </a:pPr>
            <a:r>
              <a:rPr lang="en-US" sz="1600" dirty="0" smtClean="0"/>
              <a:t>Export to a spreadsheet for customer calls</a:t>
            </a:r>
            <a:endParaRPr lang="en-US" dirty="0" smtClean="0"/>
          </a:p>
          <a:p>
            <a:pPr lvl="1">
              <a:lnSpc>
                <a:spcPct val="100000"/>
              </a:lnSpc>
              <a:spcBef>
                <a:spcPts val="0"/>
              </a:spcBef>
            </a:pPr>
            <a:r>
              <a:rPr lang="en-US" sz="1600" dirty="0" smtClean="0"/>
              <a:t>Measure results</a:t>
            </a:r>
          </a:p>
          <a:p>
            <a:pPr lvl="1">
              <a:lnSpc>
                <a:spcPct val="100000"/>
              </a:lnSpc>
              <a:spcBef>
                <a:spcPts val="0"/>
              </a:spcBef>
            </a:pPr>
            <a:r>
              <a:rPr lang="en-US" sz="1600" dirty="0" smtClean="0"/>
              <a:t>Quantify your ROI</a:t>
            </a:r>
          </a:p>
          <a:p>
            <a:pPr lvl="1">
              <a:lnSpc>
                <a:spcPct val="100000"/>
              </a:lnSpc>
              <a:spcBef>
                <a:spcPts val="0"/>
              </a:spcBef>
            </a:pPr>
            <a:r>
              <a:rPr lang="en-US" sz="1600" dirty="0" smtClean="0"/>
              <a:t>97% of customers are able to pay for their investment within 11 months!</a:t>
            </a:r>
            <a:endParaRPr lang="en-US" sz="1600" dirty="0"/>
          </a:p>
        </p:txBody>
      </p:sp>
      <p:sp>
        <p:nvSpPr>
          <p:cNvPr id="67588"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7FD94361-4052-451C-9FD3-0219423B0069}" type="slidenum">
              <a:rPr lang="en-US" sz="1200">
                <a:solidFill>
                  <a:schemeClr val="tx1"/>
                </a:solidFill>
              </a:rPr>
              <a:pPr eaLnBrk="1" hangingPunct="1"/>
              <a:t>42</a:t>
            </a:fld>
            <a:endParaRPr lang="en-US" sz="1200">
              <a:solidFill>
                <a:schemeClr val="tx1"/>
              </a:solidFill>
            </a:endParaRPr>
          </a:p>
        </p:txBody>
      </p:sp>
    </p:spTree>
    <p:extLst>
      <p:ext uri="{BB962C8B-B14F-4D97-AF65-F5344CB8AC3E}">
        <p14:creationId xmlns:p14="http://schemas.microsoft.com/office/powerpoint/2010/main" val="1143666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ea typeface="ＭＳ Ｐゴシック" pitchFamily="34" charset="-128"/>
                <a:cs typeface="ＭＳ Ｐゴシック" pitchFamily="34" charset="-128"/>
              </a:rPr>
              <a:t>of the workshop.</a:t>
            </a:r>
          </a:p>
        </p:txBody>
      </p:sp>
      <p:sp>
        <p:nvSpPr>
          <p:cNvPr id="88068"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716" indent="-289506" eaLnBrk="0" hangingPunct="0">
              <a:defRPr sz="2200">
                <a:solidFill>
                  <a:schemeClr val="hlink"/>
                </a:solidFill>
                <a:latin typeface="Arial" pitchFamily="34" charset="0"/>
                <a:ea typeface="ＭＳ Ｐゴシック" pitchFamily="34" charset="-128"/>
              </a:defRPr>
            </a:lvl2pPr>
            <a:lvl3pPr marL="1158023" indent="-231604" eaLnBrk="0" hangingPunct="0">
              <a:defRPr sz="2200">
                <a:solidFill>
                  <a:schemeClr val="hlink"/>
                </a:solidFill>
                <a:latin typeface="Arial" pitchFamily="34" charset="0"/>
                <a:ea typeface="ＭＳ Ｐゴシック" pitchFamily="34" charset="-128"/>
              </a:defRPr>
            </a:lvl3pPr>
            <a:lvl4pPr marL="1621233" indent="-231604" eaLnBrk="0" hangingPunct="0">
              <a:defRPr sz="2200">
                <a:solidFill>
                  <a:schemeClr val="hlink"/>
                </a:solidFill>
                <a:latin typeface="Arial" pitchFamily="34" charset="0"/>
                <a:ea typeface="ＭＳ Ｐゴシック" pitchFamily="34" charset="-128"/>
              </a:defRPr>
            </a:lvl4pPr>
            <a:lvl5pPr marL="2084441" indent="-231604" eaLnBrk="0" hangingPunct="0">
              <a:defRPr sz="2200">
                <a:solidFill>
                  <a:schemeClr val="hlink"/>
                </a:solidFill>
                <a:latin typeface="Arial" pitchFamily="34" charset="0"/>
                <a:ea typeface="ＭＳ Ｐゴシック" pitchFamily="34" charset="-128"/>
              </a:defRPr>
            </a:lvl5pPr>
            <a:lvl6pPr marL="2547652"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0860"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071"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279" indent="-23160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9EAEA5ED-A579-45A1-88F5-CC35ADE3E2FD}" type="slidenum">
              <a:rPr lang="en-AU" sz="1200">
                <a:solidFill>
                  <a:schemeClr val="tx1"/>
                </a:solidFill>
              </a:rPr>
              <a:pPr eaLnBrk="1" hangingPunct="1"/>
              <a:t>43</a:t>
            </a:fld>
            <a:endParaRPr lang="en-AU" sz="1200" dirty="0">
              <a:solidFill>
                <a:schemeClr val="tx1"/>
              </a:solidFill>
            </a:endParaRPr>
          </a:p>
        </p:txBody>
      </p:sp>
    </p:spTree>
    <p:extLst>
      <p:ext uri="{BB962C8B-B14F-4D97-AF65-F5344CB8AC3E}">
        <p14:creationId xmlns:p14="http://schemas.microsoft.com/office/powerpoint/2010/main" val="383962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a:t>Next Steps</a:t>
            </a:r>
          </a:p>
          <a:p>
            <a:endParaRPr lang="en-US" dirty="0"/>
          </a:p>
          <a:p>
            <a:endParaRPr lang="en-US" dirty="0"/>
          </a:p>
          <a:p>
            <a:r>
              <a:rPr lang="en-US" b="1" dirty="0"/>
              <a:t>Visit</a:t>
            </a:r>
          </a:p>
          <a:p>
            <a:r>
              <a:rPr lang="en-US" dirty="0"/>
              <a:t>Please</a:t>
            </a:r>
            <a:r>
              <a:rPr lang="en-US" baseline="0" dirty="0"/>
              <a:t> be sure to visit the Advanced Analytics Zone at the Expo. The Predictive Analytics </a:t>
            </a:r>
            <a:r>
              <a:rPr lang="en-US" baseline="0" dirty="0" err="1"/>
              <a:t>ped</a:t>
            </a:r>
            <a:r>
              <a:rPr lang="en-US" baseline="0" dirty="0"/>
              <a:t> is #361-1. And stop by the demo room at the expo so you can try out the latest predictive products and solutions.</a:t>
            </a:r>
          </a:p>
          <a:p>
            <a:endParaRPr lang="en-US" baseline="0" dirty="0"/>
          </a:p>
          <a:p>
            <a:r>
              <a:rPr lang="en-US" b="1" baseline="0" dirty="0"/>
              <a:t>Learn</a:t>
            </a:r>
          </a:p>
          <a:p>
            <a:r>
              <a:rPr lang="en-US" b="0" baseline="0" dirty="0"/>
              <a:t>Be sure to sign up for our predictive analytics course on Big Data University. The course id is 604 – and it’s completely free. </a:t>
            </a:r>
          </a:p>
          <a:p>
            <a:endParaRPr lang="en-US" b="0" baseline="0" dirty="0"/>
          </a:p>
          <a:p>
            <a:r>
              <a:rPr lang="en-US" b="1" dirty="0"/>
              <a:t>Engage</a:t>
            </a:r>
          </a:p>
          <a:p>
            <a:r>
              <a:rPr lang="en-US" dirty="0"/>
              <a:t>Join the community! Please stop</a:t>
            </a:r>
            <a:r>
              <a:rPr lang="en-US" baseline="0" dirty="0"/>
              <a:t> by the predictive analytics community and read expert blogs, engage in conversations, and much </a:t>
            </a:r>
            <a:r>
              <a:rPr lang="en-US" baseline="0" dirty="0" err="1"/>
              <a:t>much</a:t>
            </a:r>
            <a:r>
              <a:rPr lang="en-US" baseline="0" dirty="0"/>
              <a:t> more.</a:t>
            </a:r>
          </a:p>
          <a:p>
            <a:endParaRPr lang="en-US" baseline="0" dirty="0"/>
          </a:p>
          <a:p>
            <a:r>
              <a:rPr lang="en-US" b="1" baseline="0" dirty="0"/>
              <a:t>Try</a:t>
            </a:r>
          </a:p>
          <a:p>
            <a:r>
              <a:rPr lang="en-US" b="0" baseline="0" dirty="0"/>
              <a:t>Give predictive analytics a try! Visit ibm.com/</a:t>
            </a:r>
            <a:r>
              <a:rPr lang="en-US" b="0" baseline="0" dirty="0" err="1"/>
              <a:t>tryspss</a:t>
            </a:r>
            <a:r>
              <a:rPr lang="en-US" b="0" baseline="0" dirty="0"/>
              <a:t> and take advantage of our free trials today.</a:t>
            </a:r>
          </a:p>
          <a:p>
            <a:endParaRPr lang="en-US" b="0" baseline="0" dirty="0"/>
          </a:p>
          <a:p>
            <a:endParaRPr lang="en-US" b="0" baseline="0" dirty="0"/>
          </a:p>
          <a:p>
            <a:endParaRPr lang="en-US" b="0" baseline="0" dirty="0"/>
          </a:p>
          <a:p>
            <a:endParaRPr lang="en-US" b="0" baseline="0" dirty="0"/>
          </a:p>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44</a:t>
            </a:fld>
            <a:endParaRPr lang="en-US"/>
          </a:p>
        </p:txBody>
      </p:sp>
    </p:spTree>
    <p:extLst>
      <p:ext uri="{BB962C8B-B14F-4D97-AF65-F5344CB8AC3E}">
        <p14:creationId xmlns:p14="http://schemas.microsoft.com/office/powerpoint/2010/main" val="717555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itchFamily="34" charset="0"/>
                <a:ea typeface="ＭＳ Ｐゴシック" pitchFamily="34" charset="-128"/>
                <a:cs typeface="ＭＳ Ｐゴシック" pitchFamily="34" charset="-128"/>
              </a:rPr>
              <a:t>As part</a:t>
            </a:r>
            <a:r>
              <a:rPr lang="en-US" baseline="0" dirty="0">
                <a:latin typeface="Calibri" pitchFamily="34" charset="0"/>
                <a:ea typeface="ＭＳ Ｐゴシック" pitchFamily="34" charset="-128"/>
                <a:cs typeface="ＭＳ Ｐゴシック" pitchFamily="34" charset="-128"/>
              </a:rPr>
              <a:t> of our wrap up, I’d like to ask you to think about how you would apply this to YOUR business.</a:t>
            </a:r>
          </a:p>
          <a:p>
            <a:endParaRPr lang="en-US" baseline="0" dirty="0">
              <a:latin typeface="Calibri" pitchFamily="34" charset="0"/>
              <a:ea typeface="ＭＳ Ｐゴシック" pitchFamily="34" charset="-128"/>
              <a:cs typeface="ＭＳ Ｐゴシック" pitchFamily="34" charset="-128"/>
            </a:endParaRPr>
          </a:p>
          <a:p>
            <a:endParaRPr lang="en-US" baseline="0" dirty="0">
              <a:latin typeface="Calibri" pitchFamily="34" charset="0"/>
              <a:ea typeface="ＭＳ Ｐゴシック" pitchFamily="34" charset="-128"/>
              <a:cs typeface="ＭＳ Ｐゴシック" pitchFamily="34" charset="-128"/>
            </a:endParaRPr>
          </a:p>
          <a:p>
            <a:r>
              <a:rPr lang="en-US" baseline="0" dirty="0">
                <a:latin typeface="Calibri" pitchFamily="34" charset="0"/>
                <a:ea typeface="ＭＳ Ｐゴシック" pitchFamily="34" charset="-128"/>
                <a:cs typeface="ＭＳ Ｐゴシック" pitchFamily="34" charset="-128"/>
              </a:rPr>
              <a:t>[instructor: lead the conversation and solicit input as needed]</a:t>
            </a:r>
            <a:endParaRPr lang="en-US" dirty="0">
              <a:latin typeface="Calibri" pitchFamily="34" charset="0"/>
              <a:ea typeface="ＭＳ Ｐゴシック" pitchFamily="34" charset="-128"/>
              <a:cs typeface="ＭＳ Ｐゴシック" pitchFamily="34" charset="-128"/>
            </a:endParaRPr>
          </a:p>
        </p:txBody>
      </p:sp>
      <p:sp>
        <p:nvSpPr>
          <p:cNvPr id="91140" name="Slide Number Placeholder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fld id="{0E0009A9-D20F-452D-9B8E-56B4F20A54D9}" type="slidenum">
              <a:rPr lang="en-US" sz="1200">
                <a:solidFill>
                  <a:schemeClr val="tx1"/>
                </a:solidFill>
              </a:rPr>
              <a:pPr eaLnBrk="1" hangingPunct="1"/>
              <a:t>45</a:t>
            </a:fld>
            <a:endParaRPr lang="en-US" sz="1200">
              <a:solidFill>
                <a:schemeClr val="tx1"/>
              </a:solidFill>
            </a:endParaRPr>
          </a:p>
        </p:txBody>
      </p:sp>
    </p:spTree>
    <p:extLst>
      <p:ext uri="{BB962C8B-B14F-4D97-AF65-F5344CB8AC3E}">
        <p14:creationId xmlns:p14="http://schemas.microsoft.com/office/powerpoint/2010/main" val="1552708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85763" y="695325"/>
            <a:ext cx="6178550" cy="3476625"/>
          </a:xfrm>
          <a:ln/>
        </p:spPr>
      </p:sp>
      <p:sp>
        <p:nvSpPr>
          <p:cNvPr id="92163" name="Text Box 3"/>
          <p:cNvSpPr>
            <a:spLocks noGrp="1" noChangeArrowheads="1"/>
          </p:cNvSpPr>
          <p:nvPr>
            <p:ph type="body" idx="1"/>
          </p:nvPr>
        </p:nvSpPr>
        <p:spPr>
          <a:xfrm>
            <a:off x="276592" y="4350612"/>
            <a:ext cx="6393720" cy="216182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a:latin typeface="Calibri" pitchFamily="34" charset="0"/>
                <a:ea typeface="ＭＳ Ｐゴシック" pitchFamily="34" charset="-128"/>
                <a:cs typeface="ＭＳ Ｐゴシック" pitchFamily="34" charset="-128"/>
              </a:rPr>
              <a:t>&lt;Let the attendees know that we have additional information available on IBM SPSS Modeler, including data sheets and analyst reports, as well as information on our training and services to help them make decisions on whether Modeler is the right data mining solution for their organization. </a:t>
            </a:r>
          </a:p>
          <a:p>
            <a:endParaRPr lang="en-US" b="1">
              <a:latin typeface="Calibri" pitchFamily="34" charset="0"/>
              <a:ea typeface="ＭＳ Ｐゴシック" pitchFamily="34" charset="-128"/>
              <a:cs typeface="ＭＳ Ｐゴシック" pitchFamily="34" charset="-128"/>
            </a:endParaRPr>
          </a:p>
          <a:p>
            <a:r>
              <a:rPr lang="en-US" b="1">
                <a:latin typeface="Calibri" pitchFamily="34" charset="0"/>
                <a:ea typeface="ＭＳ Ｐゴシック" pitchFamily="34" charset="-128"/>
                <a:cs typeface="ＭＳ Ｐゴシック" pitchFamily="34" charset="-128"/>
              </a:rPr>
              <a:t>&lt;Also let the attendees know that you have recommendations on books on data mining for anyone who is interested.</a:t>
            </a:r>
          </a:p>
          <a:p>
            <a:endParaRPr lang="en-US" b="1">
              <a:latin typeface="Calibri" pitchFamily="34" charset="0"/>
              <a:ea typeface="ＭＳ Ｐゴシック" pitchFamily="34" charset="-128"/>
              <a:cs typeface="ＭＳ Ｐゴシック" pitchFamily="34" charset="-128"/>
            </a:endParaRPr>
          </a:p>
          <a:p>
            <a:r>
              <a:rPr lang="en-US" b="1">
                <a:latin typeface="Calibri" pitchFamily="34" charset="0"/>
                <a:ea typeface="ＭＳ Ｐゴシック" pitchFamily="34" charset="-128"/>
                <a:cs typeface="ＭＳ Ｐゴシック" pitchFamily="34" charset="-128"/>
              </a:rPr>
              <a:t>&lt;Lastly, ask attendees to complete the evaluation form so we can use their feedback to continue to improve the workshop.&gt;</a:t>
            </a:r>
            <a:endParaRPr lang="en-GB">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120825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454541-A37A-41D0-9510-559A07016EC3}" type="slidenum">
              <a:rPr lang="en-AU" smtClean="0"/>
              <a:pPr/>
              <a:t>47</a:t>
            </a:fld>
            <a:endParaRPr lang="en-AU"/>
          </a:p>
        </p:txBody>
      </p:sp>
    </p:spTree>
    <p:extLst>
      <p:ext uri="{BB962C8B-B14F-4D97-AF65-F5344CB8AC3E}">
        <p14:creationId xmlns:p14="http://schemas.microsoft.com/office/powerpoint/2010/main" val="2061492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2892934" y="8340683"/>
            <a:ext cx="3010323" cy="461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17963E3F-FC3A-4A07-8176-744BD5183C9A}" type="slidenum">
              <a:rPr lang="en-GB" sz="1000">
                <a:solidFill>
                  <a:srgbClr val="000000"/>
                </a:solidFill>
                <a:cs typeface="Arial" pitchFamily="34" charset="0"/>
              </a:rPr>
              <a:pPr algn="r">
                <a:buClr>
                  <a:srgbClr val="000000"/>
                </a:buClr>
                <a:buSzPct val="100000"/>
                <a:buFont typeface="Arial" pitchFamily="34" charset="0"/>
                <a:buNone/>
              </a:pPr>
              <a:t>48</a:t>
            </a:fld>
            <a:endParaRPr lang="en-GB" sz="1000">
              <a:solidFill>
                <a:srgbClr val="000000"/>
              </a:solidFill>
              <a:cs typeface="Arial" pitchFamily="34" charset="0"/>
            </a:endParaRPr>
          </a:p>
        </p:txBody>
      </p:sp>
      <p:sp>
        <p:nvSpPr>
          <p:cNvPr id="94211" name="Text Box 3"/>
          <p:cNvSpPr txBox="1">
            <a:spLocks noChangeArrowheads="1"/>
          </p:cNvSpPr>
          <p:nvPr/>
        </p:nvSpPr>
        <p:spPr bwMode="auto">
          <a:xfrm>
            <a:off x="0" y="8805841"/>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4212" name="Text Box 4"/>
          <p:cNvSpPr txBox="1">
            <a:spLocks noChangeArrowheads="1"/>
          </p:cNvSpPr>
          <p:nvPr/>
        </p:nvSpPr>
        <p:spPr bwMode="auto">
          <a:xfrm>
            <a:off x="0"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4213" name="Text Box 5"/>
          <p:cNvSpPr txBox="1">
            <a:spLocks noChangeArrowheads="1"/>
          </p:cNvSpPr>
          <p:nvPr/>
        </p:nvSpPr>
        <p:spPr bwMode="auto">
          <a:xfrm>
            <a:off x="3934969"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FCEEC23D-1D2F-4DDF-8ADE-9A7B69E87E11}" type="datetime1">
              <a:rPr lang="en-GB" sz="1300">
                <a:solidFill>
                  <a:srgbClr val="000000"/>
                </a:solidFill>
                <a:cs typeface="Arial" pitchFamily="34" charset="0"/>
              </a:rPr>
              <a:pPr algn="r">
                <a:buClr>
                  <a:srgbClr val="000000"/>
                </a:buClr>
                <a:buSzPct val="100000"/>
                <a:buFont typeface="Arial" pitchFamily="34" charset="0"/>
                <a:buNone/>
              </a:pPr>
              <a:t>13/09/2017</a:t>
            </a:fld>
            <a:endParaRPr lang="en-GB" sz="1300">
              <a:solidFill>
                <a:srgbClr val="000000"/>
              </a:solidFill>
              <a:cs typeface="Arial" pitchFamily="34" charset="0"/>
            </a:endParaRPr>
          </a:p>
        </p:txBody>
      </p:sp>
      <p:sp>
        <p:nvSpPr>
          <p:cNvPr id="94214" name="Text Box 6"/>
          <p:cNvSpPr txBox="1">
            <a:spLocks noChangeArrowheads="1"/>
          </p:cNvSpPr>
          <p:nvPr/>
        </p:nvSpPr>
        <p:spPr bwMode="auto">
          <a:xfrm>
            <a:off x="1124048" y="608410"/>
            <a:ext cx="4703630" cy="3531350"/>
          </a:xfrm>
          <a:prstGeom prst="rect">
            <a:avLst/>
          </a:prstGeom>
          <a:solidFill>
            <a:srgbClr val="FFFFFF"/>
          </a:solidFill>
          <a:ln w="9360">
            <a:solidFill>
              <a:srgbClr val="000000"/>
            </a:solidFill>
            <a:miter lim="800000"/>
            <a:headEnd/>
            <a:tailEnd/>
          </a:ln>
        </p:spPr>
        <p:txBody>
          <a:bodyPr wrap="none" lIns="92654" tIns="46327" rIns="92654" bIns="46327" anchor="ctr"/>
          <a:lstStyle>
            <a:lvl1pPr eaLnBrk="0" hangingPunct="0">
              <a:defRPr sz="2200">
                <a:solidFill>
                  <a:schemeClr val="hlink"/>
                </a:solidFill>
                <a:latin typeface="Arial" pitchFamily="34" charset="0"/>
                <a:ea typeface="ＭＳ Ｐゴシック" pitchFamily="34" charset="-128"/>
              </a:defRPr>
            </a:lvl1pPr>
            <a:lvl2pPr marL="742950" indent="-285750" eaLnBrk="0" hangingPunct="0">
              <a:defRPr sz="2200">
                <a:solidFill>
                  <a:schemeClr val="hlink"/>
                </a:solidFill>
                <a:latin typeface="Arial" pitchFamily="34" charset="0"/>
                <a:ea typeface="ＭＳ Ｐゴシック" pitchFamily="34" charset="-128"/>
              </a:defRPr>
            </a:lvl2pPr>
            <a:lvl3pPr marL="1143000" indent="-228600" eaLnBrk="0" hangingPunct="0">
              <a:defRPr sz="2200">
                <a:solidFill>
                  <a:schemeClr val="hlink"/>
                </a:solidFill>
                <a:latin typeface="Arial" pitchFamily="34" charset="0"/>
                <a:ea typeface="ＭＳ Ｐゴシック" pitchFamily="34" charset="-128"/>
              </a:defRPr>
            </a:lvl3pPr>
            <a:lvl4pPr marL="1600200" indent="-228600" eaLnBrk="0" hangingPunct="0">
              <a:defRPr sz="2200">
                <a:solidFill>
                  <a:schemeClr val="hlink"/>
                </a:solidFill>
                <a:latin typeface="Arial" pitchFamily="34" charset="0"/>
                <a:ea typeface="ＭＳ Ｐゴシック" pitchFamily="34" charset="-128"/>
              </a:defRPr>
            </a:lvl4pPr>
            <a:lvl5pPr marL="2057400" indent="-228600" eaLnBrk="0" hangingPunct="0">
              <a:defRPr sz="2200">
                <a:solidFill>
                  <a:schemeClr val="hlink"/>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endParaRPr lang="en-US" sz="2400">
              <a:solidFill>
                <a:schemeClr val="tx1"/>
              </a:solidFill>
            </a:endParaRPr>
          </a:p>
        </p:txBody>
      </p:sp>
      <p:sp>
        <p:nvSpPr>
          <p:cNvPr id="94215" name="Text Box 7"/>
          <p:cNvSpPr>
            <a:spLocks noGrp="1" noChangeArrowheads="1"/>
          </p:cNvSpPr>
          <p:nvPr>
            <p:ph type="body"/>
          </p:nvPr>
        </p:nvSpPr>
        <p:spPr>
          <a:xfrm>
            <a:off x="1136915" y="4476156"/>
            <a:ext cx="4673077" cy="4101130"/>
          </a:xfrm>
          <a:noFill/>
          <a:ln w="936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284" tIns="46325" rIns="92284" bIns="46325"/>
          <a:lstStyle/>
          <a:p>
            <a:r>
              <a:rPr lang="en-GB" sz="1000" b="1" dirty="0">
                <a:solidFill>
                  <a:srgbClr val="CC6600"/>
                </a:solidFill>
                <a:latin typeface="Verdana" pitchFamily="34" charset="0"/>
                <a:ea typeface="ＭＳ Ｐゴシック" pitchFamily="34" charset="-128"/>
                <a:cs typeface="ＭＳ Ｐゴシック" pitchFamily="34" charset="-128"/>
              </a:rPr>
              <a:t>Table of Contents</a:t>
            </a:r>
            <a:br>
              <a:rPr lang="en-GB" sz="1000" b="1" dirty="0">
                <a:solidFill>
                  <a:srgbClr val="CC6600"/>
                </a:solidFill>
                <a:latin typeface="Verdana" pitchFamily="34" charset="0"/>
                <a:ea typeface="ＭＳ Ｐゴシック" pitchFamily="34" charset="-128"/>
                <a:cs typeface="ＭＳ Ｐゴシック" pitchFamily="34" charset="-128"/>
              </a:rPr>
            </a:br>
            <a:r>
              <a:rPr lang="en-GB" sz="1000" b="1" dirty="0">
                <a:solidFill>
                  <a:srgbClr val="CC6600"/>
                </a:solidFill>
                <a:latin typeface="Verdana" pitchFamily="34" charset="0"/>
                <a:ea typeface="ＭＳ Ｐゴシック" pitchFamily="34" charset="-128"/>
                <a:cs typeface="ＭＳ Ｐゴシック" pitchFamily="34" charset="-128"/>
              </a:rPr>
              <a:t/>
            </a:r>
            <a:br>
              <a:rPr lang="en-GB" sz="1000" b="1" dirty="0">
                <a:solidFill>
                  <a:srgbClr val="CC6600"/>
                </a:solidFill>
                <a:latin typeface="Verdana" pitchFamily="34" charset="0"/>
                <a:ea typeface="ＭＳ Ｐゴシック" pitchFamily="34" charset="-128"/>
                <a:cs typeface="ＭＳ Ｐゴシック" pitchFamily="34" charset="-128"/>
              </a:rPr>
            </a:br>
            <a:r>
              <a:rPr lang="en-US" b="1" dirty="0"/>
              <a:t>Contents</a:t>
            </a:r>
          </a:p>
          <a:p>
            <a:r>
              <a:rPr lang="en-US" dirty="0">
                <a:hlinkClick r:id="rId3"/>
              </a:rPr>
              <a:t>Preface</a:t>
            </a:r>
            <a:r>
              <a:rPr lang="en-US" dirty="0"/>
              <a:t/>
            </a:r>
            <a:br>
              <a:rPr lang="en-US" dirty="0"/>
            </a:br>
            <a:r>
              <a:rPr lang="en-US" dirty="0">
                <a:hlinkClick r:id="rId3"/>
              </a:rPr>
              <a:t>Chapter 1: Data Understanding</a:t>
            </a:r>
            <a:r>
              <a:rPr lang="en-US" dirty="0"/>
              <a:t/>
            </a:r>
            <a:br>
              <a:rPr lang="en-US" dirty="0"/>
            </a:br>
            <a:r>
              <a:rPr lang="en-US" dirty="0">
                <a:hlinkClick r:id="rId3"/>
              </a:rPr>
              <a:t>Chapter 2: Data Preparation – Select</a:t>
            </a:r>
            <a:r>
              <a:rPr lang="en-US" dirty="0"/>
              <a:t/>
            </a:r>
            <a:br>
              <a:rPr lang="en-US" dirty="0"/>
            </a:br>
            <a:r>
              <a:rPr lang="en-US" dirty="0">
                <a:hlinkClick r:id="rId3"/>
              </a:rPr>
              <a:t>Chapter 3: Data Preparation – Clean</a:t>
            </a:r>
            <a:r>
              <a:rPr lang="en-US" dirty="0"/>
              <a:t/>
            </a:r>
            <a:br>
              <a:rPr lang="en-US" dirty="0"/>
            </a:br>
            <a:r>
              <a:rPr lang="en-US" dirty="0">
                <a:hlinkClick r:id="rId3"/>
              </a:rPr>
              <a:t>Chapter 4: Data Preparation – Construct</a:t>
            </a:r>
            <a:r>
              <a:rPr lang="en-US" dirty="0"/>
              <a:t/>
            </a:r>
            <a:br>
              <a:rPr lang="en-US" dirty="0"/>
            </a:br>
            <a:r>
              <a:rPr lang="en-US" dirty="0">
                <a:hlinkClick r:id="rId3"/>
              </a:rPr>
              <a:t>Chapter 5: Data Preparation – Integrate and Format</a:t>
            </a:r>
            <a:r>
              <a:rPr lang="en-US" dirty="0"/>
              <a:t/>
            </a:r>
            <a:br>
              <a:rPr lang="en-US" dirty="0"/>
            </a:br>
            <a:r>
              <a:rPr lang="en-US" dirty="0">
                <a:hlinkClick r:id="rId3"/>
              </a:rPr>
              <a:t>Chapter 6: Selecting and Building a Model</a:t>
            </a:r>
            <a:r>
              <a:rPr lang="en-US" dirty="0"/>
              <a:t/>
            </a:r>
            <a:br>
              <a:rPr lang="en-US" dirty="0"/>
            </a:br>
            <a:r>
              <a:rPr lang="en-US" dirty="0">
                <a:hlinkClick r:id="rId3"/>
              </a:rPr>
              <a:t>Chapter 7: Modeling – Assessment, Evaluation, Deployment, </a:t>
            </a:r>
            <a:br>
              <a:rPr lang="en-US" dirty="0">
                <a:hlinkClick r:id="rId3"/>
              </a:rPr>
            </a:br>
            <a:r>
              <a:rPr lang="en-US" dirty="0">
                <a:hlinkClick r:id="rId3"/>
              </a:rPr>
              <a:t>and Monitoring</a:t>
            </a:r>
            <a:r>
              <a:rPr lang="en-US" dirty="0"/>
              <a:t/>
            </a:r>
            <a:br>
              <a:rPr lang="en-US" dirty="0"/>
            </a:br>
            <a:r>
              <a:rPr lang="en-US" dirty="0">
                <a:hlinkClick r:id="rId3"/>
              </a:rPr>
              <a:t>Chapter 8: CLEM Scripting</a:t>
            </a:r>
            <a:r>
              <a:rPr lang="en-US" dirty="0"/>
              <a:t/>
            </a:r>
            <a:br>
              <a:rPr lang="en-US" dirty="0"/>
            </a:br>
            <a:r>
              <a:rPr lang="en-US" dirty="0">
                <a:hlinkClick r:id="rId3"/>
              </a:rPr>
              <a:t>Appendix: Business Understanding</a:t>
            </a:r>
            <a:r>
              <a:rPr lang="en-US" dirty="0"/>
              <a:t/>
            </a:r>
            <a:br>
              <a:rPr lang="en-US" dirty="0"/>
            </a:br>
            <a:endParaRPr lang="en-US" dirty="0"/>
          </a:p>
        </p:txBody>
      </p:sp>
    </p:spTree>
    <p:extLst>
      <p:ext uri="{BB962C8B-B14F-4D97-AF65-F5344CB8AC3E}">
        <p14:creationId xmlns:p14="http://schemas.microsoft.com/office/powerpoint/2010/main" val="807198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2892934" y="8340683"/>
            <a:ext cx="3010323" cy="461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299DCEAE-3878-4CDC-A72E-A614C2CC4646}" type="slidenum">
              <a:rPr lang="en-GB" sz="1000">
                <a:solidFill>
                  <a:srgbClr val="000000"/>
                </a:solidFill>
                <a:cs typeface="Arial" pitchFamily="34" charset="0"/>
              </a:rPr>
              <a:pPr algn="r">
                <a:buClr>
                  <a:srgbClr val="000000"/>
                </a:buClr>
                <a:buSzPct val="100000"/>
                <a:buFont typeface="Arial" pitchFamily="34" charset="0"/>
                <a:buNone/>
              </a:pPr>
              <a:t>49</a:t>
            </a:fld>
            <a:endParaRPr lang="en-GB" sz="1000">
              <a:solidFill>
                <a:srgbClr val="000000"/>
              </a:solidFill>
              <a:cs typeface="Arial" pitchFamily="34" charset="0"/>
            </a:endParaRPr>
          </a:p>
        </p:txBody>
      </p:sp>
      <p:sp>
        <p:nvSpPr>
          <p:cNvPr id="93187" name="Text Box 3"/>
          <p:cNvSpPr txBox="1">
            <a:spLocks noChangeArrowheads="1"/>
          </p:cNvSpPr>
          <p:nvPr/>
        </p:nvSpPr>
        <p:spPr bwMode="auto">
          <a:xfrm>
            <a:off x="0" y="8805841"/>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3188" name="Text Box 4"/>
          <p:cNvSpPr txBox="1">
            <a:spLocks noChangeArrowheads="1"/>
          </p:cNvSpPr>
          <p:nvPr/>
        </p:nvSpPr>
        <p:spPr bwMode="auto">
          <a:xfrm>
            <a:off x="0"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3189" name="Text Box 5"/>
          <p:cNvSpPr txBox="1">
            <a:spLocks noChangeArrowheads="1"/>
          </p:cNvSpPr>
          <p:nvPr/>
        </p:nvSpPr>
        <p:spPr bwMode="auto">
          <a:xfrm>
            <a:off x="3934969"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F008E59F-AD79-471F-9114-3AEF38412EEF}" type="datetime1">
              <a:rPr lang="en-GB" sz="1300">
                <a:solidFill>
                  <a:srgbClr val="000000"/>
                </a:solidFill>
                <a:cs typeface="Arial" pitchFamily="34" charset="0"/>
              </a:rPr>
              <a:pPr algn="r">
                <a:buClr>
                  <a:srgbClr val="000000"/>
                </a:buClr>
                <a:buSzPct val="100000"/>
                <a:buFont typeface="Arial" pitchFamily="34" charset="0"/>
                <a:buNone/>
              </a:pPr>
              <a:t>13/09/2017</a:t>
            </a:fld>
            <a:endParaRPr lang="en-GB" sz="1300">
              <a:solidFill>
                <a:srgbClr val="000000"/>
              </a:solidFill>
              <a:cs typeface="Arial" pitchFamily="34" charset="0"/>
            </a:endParaRPr>
          </a:p>
        </p:txBody>
      </p:sp>
      <p:sp>
        <p:nvSpPr>
          <p:cNvPr id="93190" name="Text Box 6"/>
          <p:cNvSpPr txBox="1">
            <a:spLocks noChangeArrowheads="1"/>
          </p:cNvSpPr>
          <p:nvPr/>
        </p:nvSpPr>
        <p:spPr bwMode="auto">
          <a:xfrm>
            <a:off x="1124048" y="608410"/>
            <a:ext cx="4703630" cy="3531350"/>
          </a:xfrm>
          <a:prstGeom prst="rect">
            <a:avLst/>
          </a:prstGeom>
          <a:solidFill>
            <a:srgbClr val="FFFFFF"/>
          </a:solidFill>
          <a:ln w="9360">
            <a:solidFill>
              <a:srgbClr val="000000"/>
            </a:solidFill>
            <a:miter lim="800000"/>
            <a:headEnd/>
            <a:tailEnd/>
          </a:ln>
        </p:spPr>
        <p:txBody>
          <a:bodyPr wrap="none" lIns="92654" tIns="46327" rIns="92654" bIns="46327" anchor="ctr"/>
          <a:lstStyle>
            <a:lvl1pPr eaLnBrk="0" hangingPunct="0">
              <a:defRPr sz="2200">
                <a:solidFill>
                  <a:schemeClr val="hlink"/>
                </a:solidFill>
                <a:latin typeface="Arial" pitchFamily="34" charset="0"/>
                <a:ea typeface="ＭＳ Ｐゴシック" pitchFamily="34" charset="-128"/>
              </a:defRPr>
            </a:lvl1pPr>
            <a:lvl2pPr marL="742950" indent="-285750" eaLnBrk="0" hangingPunct="0">
              <a:defRPr sz="2200">
                <a:solidFill>
                  <a:schemeClr val="hlink"/>
                </a:solidFill>
                <a:latin typeface="Arial" pitchFamily="34" charset="0"/>
                <a:ea typeface="ＭＳ Ｐゴシック" pitchFamily="34" charset="-128"/>
              </a:defRPr>
            </a:lvl2pPr>
            <a:lvl3pPr marL="1143000" indent="-228600" eaLnBrk="0" hangingPunct="0">
              <a:defRPr sz="2200">
                <a:solidFill>
                  <a:schemeClr val="hlink"/>
                </a:solidFill>
                <a:latin typeface="Arial" pitchFamily="34" charset="0"/>
                <a:ea typeface="ＭＳ Ｐゴシック" pitchFamily="34" charset="-128"/>
              </a:defRPr>
            </a:lvl3pPr>
            <a:lvl4pPr marL="1600200" indent="-228600" eaLnBrk="0" hangingPunct="0">
              <a:defRPr sz="2200">
                <a:solidFill>
                  <a:schemeClr val="hlink"/>
                </a:solidFill>
                <a:latin typeface="Arial" pitchFamily="34" charset="0"/>
                <a:ea typeface="ＭＳ Ｐゴシック" pitchFamily="34" charset="-128"/>
              </a:defRPr>
            </a:lvl4pPr>
            <a:lvl5pPr marL="2057400" indent="-228600" eaLnBrk="0" hangingPunct="0">
              <a:defRPr sz="2200">
                <a:solidFill>
                  <a:schemeClr val="hlink"/>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endParaRPr lang="en-US" sz="2400">
              <a:solidFill>
                <a:schemeClr val="tx1"/>
              </a:solidFill>
            </a:endParaRPr>
          </a:p>
        </p:txBody>
      </p:sp>
      <p:sp>
        <p:nvSpPr>
          <p:cNvPr id="93191" name="Text Box 7"/>
          <p:cNvSpPr>
            <a:spLocks noGrp="1" noChangeArrowheads="1"/>
          </p:cNvSpPr>
          <p:nvPr>
            <p:ph type="body"/>
          </p:nvPr>
        </p:nvSpPr>
        <p:spPr>
          <a:xfrm>
            <a:off x="1136915" y="4476156"/>
            <a:ext cx="4673077" cy="4101130"/>
          </a:xfrm>
          <a:noFill/>
          <a:ln w="936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284" tIns="46325" rIns="92284" bIns="46325"/>
          <a:lstStyle/>
          <a:p>
            <a:pPr>
              <a:spcBef>
                <a:spcPts val="380"/>
              </a:spcBef>
              <a:buClr>
                <a:srgbClr val="CC6600"/>
              </a:buClr>
              <a:tabLst>
                <a:tab pos="0" algn="l"/>
                <a:tab pos="463269" algn="l"/>
                <a:tab pos="926539" algn="l"/>
                <a:tab pos="1389809" algn="l"/>
                <a:tab pos="1853079" algn="l"/>
                <a:tab pos="2316349" algn="l"/>
                <a:tab pos="2779618" algn="l"/>
                <a:tab pos="3242888" algn="l"/>
                <a:tab pos="3706158" algn="l"/>
                <a:tab pos="4169428" algn="l"/>
                <a:tab pos="4632697" algn="l"/>
                <a:tab pos="5095967" algn="l"/>
                <a:tab pos="5559236" algn="l"/>
                <a:tab pos="6022505" algn="l"/>
                <a:tab pos="6485776" algn="l"/>
                <a:tab pos="6949046" algn="l"/>
                <a:tab pos="7412316" algn="l"/>
                <a:tab pos="7875585" algn="l"/>
                <a:tab pos="8338855" algn="l"/>
                <a:tab pos="8802125" algn="l"/>
                <a:tab pos="9265394" algn="l"/>
              </a:tabLst>
            </a:pPr>
            <a:r>
              <a:rPr lang="en-GB" sz="1000" b="1" dirty="0">
                <a:solidFill>
                  <a:srgbClr val="CC6600"/>
                </a:solidFill>
                <a:latin typeface="Calibri" pitchFamily="34" charset="0"/>
                <a:ea typeface="ＭＳ Ｐゴシック" pitchFamily="34" charset="-128"/>
                <a:cs typeface="ＭＳ Ｐゴシック" pitchFamily="34" charset="-128"/>
              </a:rPr>
              <a:t>Table of Contents</a:t>
            </a:r>
          </a:p>
          <a:p>
            <a:pPr>
              <a:spcBef>
                <a:spcPts val="380"/>
              </a:spcBef>
              <a:buClr>
                <a:srgbClr val="CC6600"/>
              </a:buClr>
              <a:tabLst>
                <a:tab pos="0" algn="l"/>
                <a:tab pos="463269" algn="l"/>
                <a:tab pos="926539" algn="l"/>
                <a:tab pos="1389809" algn="l"/>
                <a:tab pos="1853079" algn="l"/>
                <a:tab pos="2316349" algn="l"/>
                <a:tab pos="2779618" algn="l"/>
                <a:tab pos="3242888" algn="l"/>
                <a:tab pos="3706158" algn="l"/>
                <a:tab pos="4169428" algn="l"/>
                <a:tab pos="4632697" algn="l"/>
                <a:tab pos="5095967" algn="l"/>
                <a:tab pos="5559236" algn="l"/>
                <a:tab pos="6022505" algn="l"/>
                <a:tab pos="6485776" algn="l"/>
                <a:tab pos="6949046" algn="l"/>
                <a:tab pos="7412316" algn="l"/>
                <a:tab pos="7875585" algn="l"/>
                <a:tab pos="8338855" algn="l"/>
                <a:tab pos="8802125" algn="l"/>
                <a:tab pos="9265394" algn="l"/>
              </a:tabLst>
            </a:pPr>
            <a:endParaRPr lang="en-GB" sz="1000" b="1" dirty="0">
              <a:solidFill>
                <a:srgbClr val="CC6600"/>
              </a:solidFill>
              <a:latin typeface="Calibri" pitchFamily="34" charset="0"/>
              <a:ea typeface="ＭＳ Ｐゴシック" pitchFamily="34" charset="-128"/>
              <a:cs typeface="ＭＳ Ｐゴシック" pitchFamily="34" charset="-128"/>
            </a:endParaRPr>
          </a:p>
          <a:p>
            <a:pPr>
              <a:spcBef>
                <a:spcPts val="343"/>
              </a:spcBef>
              <a:tabLst>
                <a:tab pos="0" algn="l"/>
                <a:tab pos="463269" algn="l"/>
                <a:tab pos="926539" algn="l"/>
                <a:tab pos="1389809" algn="l"/>
                <a:tab pos="1853079" algn="l"/>
                <a:tab pos="2316349" algn="l"/>
                <a:tab pos="2779618" algn="l"/>
                <a:tab pos="3242888" algn="l"/>
                <a:tab pos="3706158" algn="l"/>
                <a:tab pos="4169428" algn="l"/>
                <a:tab pos="4632697" algn="l"/>
                <a:tab pos="5095967" algn="l"/>
                <a:tab pos="5559236" algn="l"/>
                <a:tab pos="6022505" algn="l"/>
                <a:tab pos="6485776" algn="l"/>
                <a:tab pos="6949046" algn="l"/>
                <a:tab pos="7412316" algn="l"/>
                <a:tab pos="7875585" algn="l"/>
                <a:tab pos="8338855" algn="l"/>
                <a:tab pos="8802125" algn="l"/>
                <a:tab pos="9265394" algn="l"/>
              </a:tabLst>
            </a:pPr>
            <a:r>
              <a:rPr lang="en-GB" sz="900" dirty="0">
                <a:latin typeface="Calibri" pitchFamily="34" charset="0"/>
                <a:ea typeface="ＭＳ Ｐゴシック" pitchFamily="34" charset="-128"/>
                <a:cs typeface="ＭＳ Ｐゴシック" pitchFamily="34" charset="-128"/>
              </a:rPr>
              <a:t>SETTING THE FOCUS.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Data Mining in Context.</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Why Master the Art?</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Data Mining Methodology: The Virtuous Cycle Revisited.</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Customers and Their Lifecycles.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THE THREE PILLARS OF DATA MINING.</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Data Mining Techniques and Algorithms.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Data, Data Everywhere...</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Building Effective Predictive Models.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Taking Control: Setting Up a Data Mining Environment.</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CASE STUDIES.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Who Needs Bag Balm and Pants Stretchers.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Who Gets What? Building a Best Next Offer Model for an Online Bank.</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Please Don't Go! Churn </a:t>
            </a:r>
            <a:r>
              <a:rPr lang="en-GB" sz="900" dirty="0" err="1">
                <a:latin typeface="Calibri" pitchFamily="34" charset="0"/>
                <a:ea typeface="ＭＳ Ｐゴシック" pitchFamily="34" charset="-128"/>
                <a:cs typeface="ＭＳ Ｐゴシック" pitchFamily="34" charset="-128"/>
              </a:rPr>
              <a:t>Modeling</a:t>
            </a:r>
            <a:r>
              <a:rPr lang="en-GB" sz="900" dirty="0">
                <a:latin typeface="Calibri" pitchFamily="34" charset="0"/>
                <a:ea typeface="ＭＳ Ｐゴシック" pitchFamily="34" charset="-128"/>
                <a:cs typeface="ＭＳ Ｐゴシック" pitchFamily="34" charset="-128"/>
              </a:rPr>
              <a:t> in Wireless Communication.</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Converging on the Customer: Understanding Customer </a:t>
            </a:r>
            <a:r>
              <a:rPr lang="en-GB" sz="900" dirty="0" err="1">
                <a:latin typeface="Calibri" pitchFamily="34" charset="0"/>
                <a:ea typeface="ＭＳ Ｐゴシック" pitchFamily="34" charset="-128"/>
                <a:cs typeface="ＭＳ Ｐゴシック" pitchFamily="34" charset="-128"/>
              </a:rPr>
              <a:t>Behavior</a:t>
            </a:r>
            <a:r>
              <a:rPr lang="en-GB" sz="900" dirty="0">
                <a:latin typeface="Calibri" pitchFamily="34" charset="0"/>
                <a:ea typeface="ＭＳ Ｐゴシック" pitchFamily="34" charset="-128"/>
                <a:cs typeface="ＭＳ Ｐゴシック" pitchFamily="34" charset="-128"/>
              </a:rPr>
              <a:t> in the Telecommunications Industry.</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Who Is Buying What? Getting to Know Supermarket Shoppers.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Waste Not, Want Not: Improving Manufacturing Processes.</a:t>
            </a:r>
            <a:br>
              <a:rPr lang="en-GB" sz="900" dirty="0">
                <a:latin typeface="Calibri" pitchFamily="34" charset="0"/>
                <a:ea typeface="ＭＳ Ｐゴシック" pitchFamily="34" charset="-128"/>
                <a:cs typeface="ＭＳ Ｐゴシック" pitchFamily="34" charset="-128"/>
              </a:rPr>
            </a:br>
            <a:r>
              <a:rPr lang="en-GB" sz="900" dirty="0">
                <a:latin typeface="Calibri" pitchFamily="34" charset="0"/>
                <a:ea typeface="ＭＳ Ｐゴシック" pitchFamily="34" charset="-128"/>
                <a:cs typeface="ＭＳ Ｐゴシック" pitchFamily="34" charset="-128"/>
              </a:rPr>
              <a:t>The Societal Context: Data Mining and Privacy. </a:t>
            </a:r>
          </a:p>
        </p:txBody>
      </p:sp>
    </p:spTree>
    <p:extLst>
      <p:ext uri="{BB962C8B-B14F-4D97-AF65-F5344CB8AC3E}">
        <p14:creationId xmlns:p14="http://schemas.microsoft.com/office/powerpoint/2010/main" val="119665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454541-A37A-41D0-9510-559A07016EC3}" type="slidenum">
              <a:rPr lang="en-AU" smtClean="0"/>
              <a:pPr/>
              <a:t>50</a:t>
            </a:fld>
            <a:endParaRPr lang="en-AU"/>
          </a:p>
        </p:txBody>
      </p:sp>
    </p:spTree>
    <p:extLst>
      <p:ext uri="{BB962C8B-B14F-4D97-AF65-F5344CB8AC3E}">
        <p14:creationId xmlns:p14="http://schemas.microsoft.com/office/powerpoint/2010/main" val="309512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2892934" y="8340683"/>
            <a:ext cx="3010323" cy="461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17963E3F-FC3A-4A07-8176-744BD5183C9A}" type="slidenum">
              <a:rPr lang="en-GB" sz="1000">
                <a:solidFill>
                  <a:srgbClr val="000000"/>
                </a:solidFill>
                <a:cs typeface="Arial" pitchFamily="34" charset="0"/>
              </a:rPr>
              <a:pPr algn="r">
                <a:buClr>
                  <a:srgbClr val="000000"/>
                </a:buClr>
                <a:buSzPct val="100000"/>
                <a:buFont typeface="Arial" pitchFamily="34" charset="0"/>
                <a:buNone/>
              </a:pPr>
              <a:t>51</a:t>
            </a:fld>
            <a:endParaRPr lang="en-GB" sz="1000">
              <a:solidFill>
                <a:srgbClr val="000000"/>
              </a:solidFill>
              <a:cs typeface="Arial" pitchFamily="34" charset="0"/>
            </a:endParaRPr>
          </a:p>
        </p:txBody>
      </p:sp>
      <p:sp>
        <p:nvSpPr>
          <p:cNvPr id="94211" name="Text Box 3"/>
          <p:cNvSpPr txBox="1">
            <a:spLocks noChangeArrowheads="1"/>
          </p:cNvSpPr>
          <p:nvPr/>
        </p:nvSpPr>
        <p:spPr bwMode="auto">
          <a:xfrm>
            <a:off x="0" y="8805841"/>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nchor="b"/>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4212" name="Text Box 4"/>
          <p:cNvSpPr txBox="1">
            <a:spLocks noChangeArrowheads="1"/>
          </p:cNvSpPr>
          <p:nvPr/>
        </p:nvSpPr>
        <p:spPr bwMode="auto">
          <a:xfrm>
            <a:off x="0"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buClr>
                <a:srgbClr val="000000"/>
              </a:buClr>
              <a:buSzPct val="100000"/>
              <a:buFont typeface="Arial" pitchFamily="34" charset="0"/>
              <a:buNone/>
            </a:pPr>
            <a:endParaRPr lang="en-GB" sz="1300">
              <a:solidFill>
                <a:srgbClr val="000000"/>
              </a:solidFill>
              <a:cs typeface="Arial" pitchFamily="34" charset="0"/>
            </a:endParaRPr>
          </a:p>
        </p:txBody>
      </p:sp>
      <p:sp>
        <p:nvSpPr>
          <p:cNvPr id="94213" name="Text Box 5"/>
          <p:cNvSpPr txBox="1">
            <a:spLocks noChangeArrowheads="1"/>
          </p:cNvSpPr>
          <p:nvPr/>
        </p:nvSpPr>
        <p:spPr bwMode="auto">
          <a:xfrm>
            <a:off x="3934969" y="0"/>
            <a:ext cx="3010323"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190" tIns="47418" rIns="91190" bIns="47418"/>
          <a:lstStyle>
            <a:lvl1pPr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1pPr>
            <a:lvl2pPr marL="742950" indent="-28575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2pPr>
            <a:lvl3pPr marL="11430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3pPr>
            <a:lvl4pPr marL="16002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4pPr>
            <a:lvl5pPr marL="2057400" indent="-228600" defTabSz="455613" eaLnBrk="0" hangingPunct="0">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5pPr>
            <a:lvl6pPr marL="25146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6pPr>
            <a:lvl7pPr marL="29718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7pPr>
            <a:lvl8pPr marL="34290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8pPr>
            <a:lvl9pPr marL="3886200" indent="-228600" defTabSz="455613" eaLnBrk="0" fontAlgn="base" hangingPunct="0">
              <a:lnSpc>
                <a:spcPct val="90000"/>
              </a:lnSpc>
              <a:spcBef>
                <a:spcPct val="0"/>
              </a:spcBef>
              <a:spcAft>
                <a:spcPct val="0"/>
              </a:spcAft>
              <a:tabLst>
                <a:tab pos="0" algn="l"/>
                <a:tab pos="455613" algn="l"/>
                <a:tab pos="914400" algn="l"/>
                <a:tab pos="1371600" algn="l"/>
                <a:tab pos="1828800" algn="l"/>
                <a:tab pos="2286000" algn="l"/>
                <a:tab pos="2743200" algn="l"/>
                <a:tab pos="3198813" algn="l"/>
                <a:tab pos="3659188" algn="l"/>
                <a:tab pos="4114800" algn="l"/>
                <a:tab pos="4570413" algn="l"/>
                <a:tab pos="5029200" algn="l"/>
                <a:tab pos="5484813" algn="l"/>
                <a:tab pos="5943600" algn="l"/>
                <a:tab pos="6400800" algn="l"/>
                <a:tab pos="6858000" algn="l"/>
                <a:tab pos="7313613" algn="l"/>
                <a:tab pos="7772400" algn="l"/>
                <a:tab pos="8229600" algn="l"/>
                <a:tab pos="8685213" algn="l"/>
                <a:tab pos="9144000" algn="l"/>
              </a:tabLst>
              <a:defRPr sz="2200">
                <a:solidFill>
                  <a:schemeClr val="hlink"/>
                </a:solidFill>
                <a:latin typeface="Arial" pitchFamily="34" charset="0"/>
                <a:ea typeface="ＭＳ Ｐゴシック" pitchFamily="34" charset="-128"/>
              </a:defRPr>
            </a:lvl9pPr>
          </a:lstStyle>
          <a:p>
            <a:pPr algn="r">
              <a:buClr>
                <a:srgbClr val="000000"/>
              </a:buClr>
              <a:buSzPct val="100000"/>
              <a:buFont typeface="Arial" pitchFamily="34" charset="0"/>
              <a:buNone/>
            </a:pPr>
            <a:fld id="{FCEEC23D-1D2F-4DDF-8ADE-9A7B69E87E11}" type="datetime1">
              <a:rPr lang="en-GB" sz="1300">
                <a:solidFill>
                  <a:srgbClr val="000000"/>
                </a:solidFill>
                <a:cs typeface="Arial" pitchFamily="34" charset="0"/>
              </a:rPr>
              <a:pPr algn="r">
                <a:buClr>
                  <a:srgbClr val="000000"/>
                </a:buClr>
                <a:buSzPct val="100000"/>
                <a:buFont typeface="Arial" pitchFamily="34" charset="0"/>
                <a:buNone/>
              </a:pPr>
              <a:t>13/09/2017</a:t>
            </a:fld>
            <a:endParaRPr lang="en-GB" sz="1300">
              <a:solidFill>
                <a:srgbClr val="000000"/>
              </a:solidFill>
              <a:cs typeface="Arial" pitchFamily="34" charset="0"/>
            </a:endParaRPr>
          </a:p>
        </p:txBody>
      </p:sp>
      <p:sp>
        <p:nvSpPr>
          <p:cNvPr id="94214" name="Text Box 6"/>
          <p:cNvSpPr txBox="1">
            <a:spLocks noChangeArrowheads="1"/>
          </p:cNvSpPr>
          <p:nvPr/>
        </p:nvSpPr>
        <p:spPr bwMode="auto">
          <a:xfrm>
            <a:off x="1124048" y="608410"/>
            <a:ext cx="4703630" cy="3531350"/>
          </a:xfrm>
          <a:prstGeom prst="rect">
            <a:avLst/>
          </a:prstGeom>
          <a:solidFill>
            <a:srgbClr val="FFFFFF"/>
          </a:solidFill>
          <a:ln w="9360">
            <a:solidFill>
              <a:srgbClr val="000000"/>
            </a:solidFill>
            <a:miter lim="800000"/>
            <a:headEnd/>
            <a:tailEnd/>
          </a:ln>
        </p:spPr>
        <p:txBody>
          <a:bodyPr wrap="none" lIns="92654" tIns="46327" rIns="92654" bIns="46327" anchor="ctr"/>
          <a:lstStyle>
            <a:lvl1pPr eaLnBrk="0" hangingPunct="0">
              <a:defRPr sz="2200">
                <a:solidFill>
                  <a:schemeClr val="hlink"/>
                </a:solidFill>
                <a:latin typeface="Arial" pitchFamily="34" charset="0"/>
                <a:ea typeface="ＭＳ Ｐゴシック" pitchFamily="34" charset="-128"/>
              </a:defRPr>
            </a:lvl1pPr>
            <a:lvl2pPr marL="742950" indent="-285750" eaLnBrk="0" hangingPunct="0">
              <a:defRPr sz="2200">
                <a:solidFill>
                  <a:schemeClr val="hlink"/>
                </a:solidFill>
                <a:latin typeface="Arial" pitchFamily="34" charset="0"/>
                <a:ea typeface="ＭＳ Ｐゴシック" pitchFamily="34" charset="-128"/>
              </a:defRPr>
            </a:lvl2pPr>
            <a:lvl3pPr marL="1143000" indent="-228600" eaLnBrk="0" hangingPunct="0">
              <a:defRPr sz="2200">
                <a:solidFill>
                  <a:schemeClr val="hlink"/>
                </a:solidFill>
                <a:latin typeface="Arial" pitchFamily="34" charset="0"/>
                <a:ea typeface="ＭＳ Ｐゴシック" pitchFamily="34" charset="-128"/>
              </a:defRPr>
            </a:lvl3pPr>
            <a:lvl4pPr marL="1600200" indent="-228600" eaLnBrk="0" hangingPunct="0">
              <a:defRPr sz="2200">
                <a:solidFill>
                  <a:schemeClr val="hlink"/>
                </a:solidFill>
                <a:latin typeface="Arial" pitchFamily="34" charset="0"/>
                <a:ea typeface="ＭＳ Ｐゴシック" pitchFamily="34" charset="-128"/>
              </a:defRPr>
            </a:lvl4pPr>
            <a:lvl5pPr marL="2057400" indent="-228600" eaLnBrk="0" hangingPunct="0">
              <a:defRPr sz="2200">
                <a:solidFill>
                  <a:schemeClr val="hlink"/>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eaLnBrk="1" hangingPunct="1"/>
            <a:endParaRPr lang="en-US" sz="2400">
              <a:solidFill>
                <a:schemeClr val="tx1"/>
              </a:solidFill>
            </a:endParaRPr>
          </a:p>
        </p:txBody>
      </p:sp>
      <p:sp>
        <p:nvSpPr>
          <p:cNvPr id="94215" name="Text Box 7"/>
          <p:cNvSpPr>
            <a:spLocks noGrp="1" noChangeArrowheads="1"/>
          </p:cNvSpPr>
          <p:nvPr>
            <p:ph type="body"/>
          </p:nvPr>
        </p:nvSpPr>
        <p:spPr>
          <a:xfrm>
            <a:off x="1136915" y="4476156"/>
            <a:ext cx="4673077" cy="4101130"/>
          </a:xfrm>
          <a:noFill/>
          <a:ln w="936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284" tIns="46325" rIns="92284" bIns="46325"/>
          <a:lstStyle/>
          <a:p>
            <a:pPr>
              <a:spcBef>
                <a:spcPts val="419"/>
              </a:spcBef>
              <a:buClr>
                <a:srgbClr val="CC6600"/>
              </a:buClr>
              <a:tabLst>
                <a:tab pos="0" algn="l"/>
                <a:tab pos="463269" algn="l"/>
                <a:tab pos="926539" algn="l"/>
                <a:tab pos="1389809" algn="l"/>
                <a:tab pos="1853079" algn="l"/>
                <a:tab pos="2316349" algn="l"/>
                <a:tab pos="2779618" algn="l"/>
                <a:tab pos="3242888" algn="l"/>
                <a:tab pos="3706158" algn="l"/>
                <a:tab pos="4169428" algn="l"/>
                <a:tab pos="4632697" algn="l"/>
                <a:tab pos="5095967" algn="l"/>
                <a:tab pos="5559236" algn="l"/>
                <a:tab pos="6022505" algn="l"/>
                <a:tab pos="6485776" algn="l"/>
                <a:tab pos="6949046" algn="l"/>
                <a:tab pos="7412316" algn="l"/>
                <a:tab pos="7875585" algn="l"/>
                <a:tab pos="8338855" algn="l"/>
                <a:tab pos="8802125" algn="l"/>
                <a:tab pos="9265394" algn="l"/>
              </a:tabLst>
            </a:pPr>
            <a:r>
              <a:rPr lang="en-GB" sz="1000" b="1">
                <a:solidFill>
                  <a:srgbClr val="CC6600"/>
                </a:solidFill>
                <a:latin typeface="Verdana" pitchFamily="34" charset="0"/>
                <a:ea typeface="ＭＳ Ｐゴシック" pitchFamily="34" charset="-128"/>
                <a:cs typeface="ＭＳ Ｐゴシック" pitchFamily="34" charset="-128"/>
              </a:rPr>
              <a:t>Table of Contents</a:t>
            </a:r>
            <a:br>
              <a:rPr lang="en-GB" sz="1000" b="1">
                <a:solidFill>
                  <a:srgbClr val="CC6600"/>
                </a:solidFill>
                <a:latin typeface="Verdana" pitchFamily="34" charset="0"/>
                <a:ea typeface="ＭＳ Ｐゴシック" pitchFamily="34" charset="-128"/>
                <a:cs typeface="ＭＳ Ｐゴシック" pitchFamily="34" charset="-128"/>
              </a:rPr>
            </a:br>
            <a:r>
              <a:rPr lang="en-GB" sz="1000" b="1">
                <a:solidFill>
                  <a:srgbClr val="CC6600"/>
                </a:solidFill>
                <a:latin typeface="Verdana" pitchFamily="34" charset="0"/>
                <a:ea typeface="ＭＳ Ｐゴシック" pitchFamily="34" charset="-128"/>
                <a:cs typeface="ＭＳ Ｐゴシック" pitchFamily="34" charset="-128"/>
              </a:rPr>
              <a:t/>
            </a:r>
            <a:br>
              <a:rPr lang="en-GB" sz="1000" b="1">
                <a:solidFill>
                  <a:srgbClr val="CC6600"/>
                </a:solidFill>
                <a:latin typeface="Verdana"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Preface</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Acknowledgements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1. What's It All About?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2. Input: Concepts, Instances, Attributes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3. Output: Knowledge Representation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4. Algorithms: The Basic Methods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5. Credibility: Evaluating What's Been Learned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6. Implementations: Real Machine Learning Schemes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7. MOVING ON: ENGINEERING THE INPUT AND OUTPUT 221</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8. Nuts And Bolts: Machine Learning Algorithms In Java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9. Looking Forward </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References</a:t>
            </a:r>
            <a:br>
              <a:rPr lang="en-GB" sz="1100">
                <a:latin typeface="Calibri" pitchFamily="34" charset="0"/>
                <a:ea typeface="ＭＳ Ｐゴシック" pitchFamily="34" charset="-128"/>
                <a:cs typeface="ＭＳ Ｐゴシック" pitchFamily="34" charset="-128"/>
              </a:rPr>
            </a:br>
            <a:r>
              <a:rPr lang="en-GB" sz="1100">
                <a:latin typeface="Calibri" pitchFamily="34" charset="0"/>
                <a:ea typeface="ＭＳ Ｐゴシック" pitchFamily="34" charset="-128"/>
                <a:cs typeface="ＭＳ Ｐゴシック" pitchFamily="34" charset="-128"/>
              </a:rPr>
              <a:t>Index </a:t>
            </a:r>
          </a:p>
          <a:p>
            <a:pPr>
              <a:spcBef>
                <a:spcPts val="419"/>
              </a:spcBef>
              <a:tabLst>
                <a:tab pos="0" algn="l"/>
                <a:tab pos="463269" algn="l"/>
                <a:tab pos="926539" algn="l"/>
                <a:tab pos="1389809" algn="l"/>
                <a:tab pos="1853079" algn="l"/>
                <a:tab pos="2316349" algn="l"/>
                <a:tab pos="2779618" algn="l"/>
                <a:tab pos="3242888" algn="l"/>
                <a:tab pos="3706158" algn="l"/>
                <a:tab pos="4169428" algn="l"/>
                <a:tab pos="4632697" algn="l"/>
                <a:tab pos="5095967" algn="l"/>
                <a:tab pos="5559236" algn="l"/>
                <a:tab pos="6022505" algn="l"/>
                <a:tab pos="6485776" algn="l"/>
                <a:tab pos="6949046" algn="l"/>
                <a:tab pos="7412316" algn="l"/>
                <a:tab pos="7875585" algn="l"/>
                <a:tab pos="8338855" algn="l"/>
                <a:tab pos="8802125" algn="l"/>
                <a:tab pos="9265394" algn="l"/>
              </a:tabLst>
            </a:pPr>
            <a:endParaRPr lang="en-GB" sz="1100">
              <a:latin typeface="Calibri"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824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Let’s</a:t>
            </a:r>
            <a:r>
              <a:rPr lang="en-US" baseline="0" dirty="0" smtClean="0"/>
              <a:t> say you have a single truck that needs to visit 5 different locations and we are trying to determine in what order to visit these locations in order to minimize the distance traveled. The number of different ways in which we can visit these 5 locations is 120. So we can easily enumerate them, sort them and pick the best. If we double the number of locations that we need to visit to 10 then the number of possibilities goes from 120 to over 3 million. So by increasing the inputs by a factor of 2 we increase the possibilities that we need to consider by a factor of 20,000!</a:t>
            </a:r>
          </a:p>
          <a:p>
            <a:endParaRPr lang="en-US" baseline="0" dirty="0" smtClean="0"/>
          </a:p>
          <a:p>
            <a:r>
              <a:rPr lang="en-US" baseline="0" dirty="0" smtClean="0"/>
              <a:t>Consider now that real world problems contain 100s of trucks and 1000s of locations, the number of possibilities that we have to consider is literally larger than the number of grains of sand in the entire world. It is impossible to look for this proverbial needle or grain in a hay stack even if we had a lifetime to do it. Yet companies like UPS and FedEx solve this problem repeatedly on a daily basis. </a:t>
            </a:r>
          </a:p>
          <a:p>
            <a:endParaRPr lang="en-US" baseline="0" dirty="0" smtClean="0"/>
          </a:p>
          <a:p>
            <a:r>
              <a:rPr lang="en-US" baseline="0" dirty="0" smtClean="0"/>
              <a:t>This problem is known as the combinatorial explosion, in which the number of combinations that we need to consider grows much faster than what we can keep up with. </a:t>
            </a:r>
            <a:endParaRPr lang="en-US" dirty="0"/>
          </a:p>
        </p:txBody>
      </p:sp>
      <p:sp>
        <p:nvSpPr>
          <p:cNvPr id="4" name="Slide Number Placeholder 3"/>
          <p:cNvSpPr>
            <a:spLocks noGrp="1"/>
          </p:cNvSpPr>
          <p:nvPr>
            <p:ph type="sldNum" sz="quarter" idx="10"/>
          </p:nvPr>
        </p:nvSpPr>
        <p:spPr/>
        <p:txBody>
          <a:bodyPr/>
          <a:lstStyle/>
          <a:p>
            <a:fld id="{A849DECB-480C-6E4E-B1EA-A37E617BFA5B}" type="slidenum">
              <a:rPr lang="en-US" smtClean="0"/>
              <a:t>7</a:t>
            </a:fld>
            <a:endParaRPr lang="en-US"/>
          </a:p>
        </p:txBody>
      </p:sp>
    </p:spTree>
    <p:extLst>
      <p:ext uri="{BB962C8B-B14F-4D97-AF65-F5344CB8AC3E}">
        <p14:creationId xmlns:p14="http://schemas.microsoft.com/office/powerpoint/2010/main" val="198678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A Data Science application follows a simple process flow (i.e., pattern) that can be seen</a:t>
            </a:r>
            <a:r>
              <a:rPr lang="en-US" baseline="0" dirty="0" smtClean="0"/>
              <a:t> on this slide</a:t>
            </a:r>
            <a:r>
              <a:rPr lang="en-US" dirty="0" smtClean="0"/>
              <a:t>. </a:t>
            </a:r>
          </a:p>
          <a:p>
            <a:endParaRPr lang="en-US" dirty="0" smtClean="0"/>
          </a:p>
          <a:p>
            <a:r>
              <a:rPr lang="en-US" dirty="0" smtClean="0"/>
              <a:t>Information is typically</a:t>
            </a:r>
            <a:r>
              <a:rPr lang="en-US" baseline="0" dirty="0" smtClean="0"/>
              <a:t> collected from a number of diverse sources that can be external like Internet-of-Things sensors, on-line services like the weather as well as internal sources like historical transactional systems that provide a rich history of past consumer behavior. This information is *ingested* by various services and *persisted* in data bases that govern and manipulate the data so that it is easily accessible by Data Science developers and applications. </a:t>
            </a:r>
          </a:p>
          <a:p>
            <a:endParaRPr lang="en-US" baseline="0" dirty="0" smtClean="0"/>
          </a:p>
          <a:p>
            <a:r>
              <a:rPr lang="en-US" baseline="0" dirty="0" smtClean="0"/>
              <a:t>In the *analyze* part of this process Data Scientists collaborate in teams, explore the data sets made available from the previous steps in the process and develop and experiment with Data Science models, algorithms and approaches from different fields to produce, results, insights and recommendations. In this stage they typically evaluate the results generated by different approaches and decide on the adoption of one or more of these models and approaches.</a:t>
            </a:r>
          </a:p>
          <a:p>
            <a:endParaRPr lang="en-US" baseline="0" dirty="0" smtClean="0"/>
          </a:p>
          <a:p>
            <a:r>
              <a:rPr lang="en-US" baseline="0" dirty="0" smtClean="0"/>
              <a:t>In the *deploy* stage the Data Science the selected models and approaches deployed in production systems so that they can be called upon to process new data that will be made available by new customers or returning customers or by line of business users reacting to the business needs and environment. There is typically a user interface front end for these users to interact with the results generated by the Data Science models or to request a refresh of the results to parameterize preferences and constraints.</a:t>
            </a:r>
          </a:p>
          <a:p>
            <a:endParaRPr lang="en-US" baseline="0" dirty="0" smtClean="0"/>
          </a:p>
          <a:p>
            <a:r>
              <a:rPr lang="en-US" baseline="0" dirty="0" smtClean="0"/>
              <a:t>These new interactions then become part of the historical record they are ingested and persisted and can be analyzed to provide better insights and recommendations to the next users and so on and so forth. Every so often the *analyze* step needs to be repeated so that models and approaches can be re-evaluated and updated if necessary.</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135862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003300" y="642938"/>
            <a:ext cx="4903788" cy="2759075"/>
          </a:xfrm>
          <a:ln/>
        </p:spPr>
      </p:sp>
      <p:sp>
        <p:nvSpPr>
          <p:cNvPr id="40963" name="Notes Placeholder 2"/>
          <p:cNvSpPr>
            <a:spLocks noGrp="1"/>
          </p:cNvSpPr>
          <p:nvPr>
            <p:ph type="body" idx="1"/>
          </p:nvPr>
        </p:nvSpPr>
        <p:spPr>
          <a:xfrm>
            <a:off x="152400" y="3402013"/>
            <a:ext cx="6497638" cy="4884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700" dirty="0">
                <a:latin typeface="Arial Narrow" panose="020B0606020202030204" pitchFamily="34" charset="0"/>
              </a:rPr>
              <a:t>This slide shows the</a:t>
            </a:r>
            <a:r>
              <a:rPr lang="en-US" altLang="en-US" sz="700" baseline="0" dirty="0">
                <a:latin typeface="Arial Narrow" panose="020B0606020202030204" pitchFamily="34" charset="0"/>
              </a:rPr>
              <a:t> data to insight lifecycle and what role (persona) is involved in what part of the process. </a:t>
            </a:r>
            <a:r>
              <a:rPr lang="en-US" altLang="en-US" sz="700" dirty="0">
                <a:latin typeface="Arial Narrow" panose="020B0606020202030204" pitchFamily="34" charset="0"/>
              </a:rPr>
              <a:t>The personas in the blue box are </a:t>
            </a:r>
            <a:r>
              <a:rPr lang="en-US" altLang="en-US" sz="700" u="sng" dirty="0">
                <a:latin typeface="Arial Narrow" panose="020B0606020202030204" pitchFamily="34" charset="0"/>
              </a:rPr>
              <a:t>the target user roles for IBM SPSS</a:t>
            </a:r>
            <a:r>
              <a:rPr lang="en-US" altLang="en-US" sz="700" dirty="0">
                <a:latin typeface="Arial Narrow" panose="020B0606020202030204" pitchFamily="34" charset="0"/>
              </a:rPr>
              <a:t>. </a:t>
            </a:r>
          </a:p>
          <a:p>
            <a:endParaRPr lang="en-US" altLang="en-US" sz="700" dirty="0">
              <a:latin typeface="Arial Narrow" panose="020B0606020202030204" pitchFamily="34" charset="0"/>
            </a:endParaRPr>
          </a:p>
          <a:p>
            <a:r>
              <a:rPr lang="en-US" altLang="en-US" sz="700" dirty="0">
                <a:latin typeface="Arial Narrow" panose="020B0606020202030204" pitchFamily="34" charset="0"/>
              </a:rPr>
              <a:t>Sometimes you will also read the following user roles: </a:t>
            </a:r>
            <a:r>
              <a:rPr lang="en-US" altLang="en-US" sz="700" u="sng" dirty="0">
                <a:latin typeface="Arial Narrow" panose="020B0606020202030204" pitchFamily="34" charset="0"/>
              </a:rPr>
              <a:t>citizen data scientist, technical data scientist and business analyst</a:t>
            </a:r>
            <a:r>
              <a:rPr lang="en-US" altLang="en-US" sz="700" dirty="0">
                <a:latin typeface="Arial Narrow" panose="020B0606020202030204" pitchFamily="34" charset="0"/>
              </a:rPr>
              <a:t>. The main difference between a citizen data scientist and business analyst is described below. This distinction will become important as you are discussing SPSS in conjunction with Data Science Experience (DSX) </a:t>
            </a:r>
            <a:r>
              <a:rPr lang="en-US" altLang="en-US" sz="700" dirty="0">
                <a:latin typeface="Arial Narrow" panose="020B0606020202030204" pitchFamily="34" charset="0"/>
                <a:sym typeface="Wingdings" panose="05000000000000000000" pitchFamily="2" charset="2"/>
              </a:rPr>
              <a:t> this will also be covered in more detail in a later section of this deck.</a:t>
            </a:r>
            <a:endParaRPr lang="en-US" altLang="en-US" sz="700" dirty="0">
              <a:latin typeface="Arial Narrow" panose="020B0606020202030204" pitchFamily="34" charset="0"/>
            </a:endParaRPr>
          </a:p>
          <a:p>
            <a:endParaRPr lang="en-US" altLang="en-US" sz="700" dirty="0">
              <a:latin typeface="Arial Narrow" panose="020B0606020202030204" pitchFamily="34" charset="0"/>
            </a:endParaRPr>
          </a:p>
          <a:p>
            <a:r>
              <a:rPr lang="en-US" altLang="en-US" sz="800" b="1" dirty="0">
                <a:latin typeface="Arial" panose="020B0604020202020204" pitchFamily="34" charset="0"/>
              </a:rPr>
              <a:t>Citizen Data Scientist </a:t>
            </a:r>
            <a:r>
              <a:rPr lang="en-US" altLang="en-US" sz="800" dirty="0">
                <a:latin typeface="Arial" panose="020B0604020202020204" pitchFamily="34" charset="0"/>
              </a:rPr>
              <a:t>– has emerged as advanced analytics have become more accessible – these are individuals that are comfortable with data, they understand some but not all advanced techniques, and they are comfortable with statistical concepts and maybe even some predictive modeling as long as its guided and visual</a:t>
            </a:r>
          </a:p>
          <a:p>
            <a:endParaRPr lang="en-US" altLang="en-US" sz="800" dirty="0">
              <a:latin typeface="Arial" panose="020B0604020202020204" pitchFamily="34" charset="0"/>
            </a:endParaRPr>
          </a:p>
          <a:p>
            <a:r>
              <a:rPr lang="en-US" altLang="en-US" sz="800" b="1" dirty="0">
                <a:latin typeface="Arial" panose="020B0604020202020204" pitchFamily="34" charset="0"/>
              </a:rPr>
              <a:t>Technical Data Scientists </a:t>
            </a:r>
            <a:r>
              <a:rPr lang="en-US" altLang="en-US" sz="800" dirty="0">
                <a:latin typeface="Arial" panose="020B0604020202020204" pitchFamily="34" charset="0"/>
              </a:rPr>
              <a:t>– is a reboot of actuarial science, deep math, statisticians, data miners, game theorists, and econometric specialists. While the code of data science has been around for a while, it has gotten easier to work with (</a:t>
            </a:r>
            <a:r>
              <a:rPr lang="en-US" altLang="en-US" sz="800" dirty="0" err="1">
                <a:latin typeface="Arial" panose="020B0604020202020204" pitchFamily="34" charset="0"/>
              </a:rPr>
              <a:t>Rstudio</a:t>
            </a:r>
            <a:r>
              <a:rPr lang="en-US" altLang="en-US" sz="800" dirty="0">
                <a:latin typeface="Arial" panose="020B0604020202020204" pitchFamily="34" charset="0"/>
              </a:rPr>
              <a:t>), easier to get (open source) and more powerful thanks to the community approach to development embraced by the open source community. These are the new rock stars that are versed in Python, Spark, R – but these individuals need the guidance of the business to be most effective</a:t>
            </a:r>
          </a:p>
          <a:p>
            <a:endParaRPr lang="en-US" altLang="en-US" sz="800" dirty="0">
              <a:latin typeface="Arial" panose="020B0604020202020204" pitchFamily="34" charset="0"/>
            </a:endParaRPr>
          </a:p>
          <a:p>
            <a:endParaRPr lang="en-US" altLang="en-US" dirty="0">
              <a:latin typeface="Arial" panose="020B0604020202020204" pitchFamily="34" charset="0"/>
            </a:endParaRPr>
          </a:p>
        </p:txBody>
      </p:sp>
      <p:sp>
        <p:nvSpPr>
          <p:cNvPr id="40964"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IBM Analytics</a:t>
            </a:r>
            <a:br>
              <a:rPr lang="en-US" altLang="en-US"/>
            </a:br>
            <a:r>
              <a:rPr lang="en-US" altLang="en-US"/>
              <a:t>© </a:t>
            </a:r>
            <a:r>
              <a:rPr lang="is-IS" altLang="en-US"/>
              <a:t>2016</a:t>
            </a:r>
            <a:r>
              <a:rPr lang="en-US" altLang="en-US"/>
              <a:t> IBM Corporation</a:t>
            </a:r>
          </a:p>
        </p:txBody>
      </p:sp>
      <p:sp>
        <p:nvSpPr>
          <p:cNvPr id="40965"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657D343-E611-4D9B-AE65-92917DF78341}" type="slidenum">
              <a:rPr lang="en-US" altLang="en-US" smtClean="0"/>
              <a:pPr/>
              <a:t>9</a:t>
            </a:fld>
            <a:endParaRPr lang="en-US" altLang="en-US"/>
          </a:p>
        </p:txBody>
      </p:sp>
    </p:spTree>
    <p:extLst>
      <p:ext uri="{BB962C8B-B14F-4D97-AF65-F5344CB8AC3E}">
        <p14:creationId xmlns:p14="http://schemas.microsoft.com/office/powerpoint/2010/main" val="2075350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19B9D2C-0ACA-4339-B42A-26BCF3BFEA7B}" type="slidenum">
              <a:rPr lang="en-US" altLang="en-US" sz="1200" smtClean="0"/>
              <a:pPr/>
              <a:t>10</a:t>
            </a:fld>
            <a:endParaRPr lang="en-US" altLang="en-US" sz="1200"/>
          </a:p>
        </p:txBody>
      </p:sp>
      <p:sp>
        <p:nvSpPr>
          <p:cNvPr id="48131" name="Slide Image Placeholder 1"/>
          <p:cNvSpPr>
            <a:spLocks noGrp="1" noRot="1" noChangeAspect="1" noTextEdit="1"/>
          </p:cNvSpPr>
          <p:nvPr>
            <p:ph type="sldImg"/>
          </p:nvPr>
        </p:nvSpPr>
        <p:spPr>
          <a:xfrm>
            <a:off x="1003300" y="642938"/>
            <a:ext cx="4903788" cy="2759075"/>
          </a:xfrm>
          <a:ln/>
        </p:spPr>
      </p:sp>
      <p:sp>
        <p:nvSpPr>
          <p:cNvPr id="4813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0850" eaLnBrk="1" hangingPunct="1">
              <a:lnSpc>
                <a:spcPct val="80000"/>
              </a:lnSpc>
            </a:pPr>
            <a:r>
              <a:rPr lang="en-US" altLang="en-US" sz="900" b="1">
                <a:latin typeface="Arial" panose="020B0604020202020204" pitchFamily="34" charset="0"/>
              </a:rPr>
              <a:t>Predictive analytics enterprise solutions span multiple core business objectives and industries…For example:</a:t>
            </a:r>
          </a:p>
          <a:p>
            <a:pPr defTabSz="450850" eaLnBrk="1" hangingPunct="1">
              <a:lnSpc>
                <a:spcPct val="80000"/>
              </a:lnSpc>
            </a:pPr>
            <a:endParaRPr lang="en-US" altLang="en-US" sz="900" b="1">
              <a:latin typeface="Arial" panose="020B0604020202020204" pitchFamily="34" charset="0"/>
            </a:endParaRPr>
          </a:p>
          <a:p>
            <a:pPr defTabSz="450850" eaLnBrk="1" hangingPunct="1">
              <a:lnSpc>
                <a:spcPct val="80000"/>
              </a:lnSpc>
            </a:pPr>
            <a:r>
              <a:rPr lang="en-US" altLang="en-US" sz="900" b="1" u="sng">
                <a:latin typeface="Arial" panose="020B0604020202020204" pitchFamily="34" charset="0"/>
              </a:rPr>
              <a:t>Evidence Based Medicine in Healthcare</a:t>
            </a:r>
          </a:p>
          <a:p>
            <a:pPr defTabSz="450850" eaLnBrk="1" hangingPunct="1">
              <a:lnSpc>
                <a:spcPct val="80000"/>
              </a:lnSpc>
            </a:pPr>
            <a:endParaRPr lang="en-US" altLang="en-US" sz="900" b="1">
              <a:latin typeface="Arial" panose="020B0604020202020204" pitchFamily="34" charset="0"/>
            </a:endParaRPr>
          </a:p>
          <a:p>
            <a:pPr defTabSz="450850" eaLnBrk="1" hangingPunct="1">
              <a:lnSpc>
                <a:spcPct val="80000"/>
              </a:lnSpc>
            </a:pPr>
            <a:r>
              <a:rPr lang="en-US" altLang="en-US" sz="900">
                <a:latin typeface="Arial" panose="020B0604020202020204" pitchFamily="34" charset="0"/>
              </a:rPr>
              <a:t>Predictive analytics are used to understand drivers for better health outcomes and patient satisfaction. They are also used to understand how best to allocate scare resources such as nurses and physicians.</a:t>
            </a:r>
          </a:p>
          <a:p>
            <a:pPr defTabSz="450850" eaLnBrk="1" hangingPunct="1">
              <a:lnSpc>
                <a:spcPct val="80000"/>
              </a:lnSpc>
            </a:pPr>
            <a:endParaRPr lang="en-US" altLang="en-US" sz="900">
              <a:latin typeface="Arial" panose="020B0604020202020204" pitchFamily="34" charset="0"/>
            </a:endParaRPr>
          </a:p>
          <a:p>
            <a:pPr defTabSz="450850" eaLnBrk="1" hangingPunct="1"/>
            <a:r>
              <a:rPr lang="en-US" altLang="en-US" sz="900">
                <a:latin typeface="Arial" panose="020B0604020202020204" pitchFamily="34" charset="0"/>
              </a:rPr>
              <a:t>For example, </a:t>
            </a:r>
            <a:r>
              <a:rPr lang="en-US" altLang="en-US" sz="900" b="1">
                <a:latin typeface="Arial" panose="020B0604020202020204" pitchFamily="34" charset="0"/>
              </a:rPr>
              <a:t>Ottawa Hospital </a:t>
            </a:r>
          </a:p>
          <a:p>
            <a:pPr defTabSz="450850" eaLnBrk="1" hangingPunct="1"/>
            <a:r>
              <a:rPr lang="en-US" altLang="en-US">
                <a:latin typeface="Arial" panose="020B0604020202020204" pitchFamily="34" charset="0"/>
              </a:rPr>
              <a:t>Capture the baseline response times to consult requests to reach a goal of &lt;15 minutes</a:t>
            </a:r>
          </a:p>
          <a:p>
            <a:pPr defTabSz="450850" eaLnBrk="1" hangingPunct="1"/>
            <a:r>
              <a:rPr lang="en-US" altLang="en-US">
                <a:latin typeface="Arial" panose="020B0604020202020204" pitchFamily="34" charset="0"/>
              </a:rPr>
              <a:t>360-degree visibility to patient care</a:t>
            </a:r>
          </a:p>
          <a:p>
            <a:pPr defTabSz="450850" eaLnBrk="1" hangingPunct="1"/>
            <a:r>
              <a:rPr lang="en-US" altLang="en-US">
                <a:latin typeface="Arial" panose="020B0604020202020204" pitchFamily="34" charset="0"/>
              </a:rPr>
              <a:t>Automatic escalation of inadequate responses to consult requests</a:t>
            </a:r>
          </a:p>
          <a:p>
            <a:pPr defTabSz="450850" eaLnBrk="1" hangingPunct="1"/>
            <a:r>
              <a:rPr lang="en-US" altLang="en-US">
                <a:latin typeface="Arial" panose="020B0604020202020204" pitchFamily="34" charset="0"/>
              </a:rPr>
              <a:t> </a:t>
            </a:r>
          </a:p>
          <a:p>
            <a:pPr defTabSz="450850" eaLnBrk="1" hangingPunct="1"/>
            <a:r>
              <a:rPr lang="en-US" altLang="en-US" b="1">
                <a:latin typeface="Arial" panose="020B0604020202020204" pitchFamily="34" charset="0"/>
              </a:rPr>
              <a:t>Business Challenge</a:t>
            </a:r>
            <a:br>
              <a:rPr lang="en-US" altLang="en-US" b="1">
                <a:latin typeface="Arial" panose="020B0604020202020204" pitchFamily="34" charset="0"/>
              </a:rPr>
            </a:br>
            <a:r>
              <a:rPr lang="en-US" altLang="en-US">
                <a:latin typeface="Arial" panose="020B0604020202020204" pitchFamily="34" charset="0"/>
              </a:rPr>
              <a:t>The Ottawa Hospital seeks to treat every patient like a loved one, and so needed a way to systematize and improve patient care procedures.</a:t>
            </a:r>
          </a:p>
          <a:p>
            <a:pPr defTabSz="450850" eaLnBrk="1" hangingPunct="1"/>
            <a:r>
              <a:rPr lang="en-US" altLang="en-US">
                <a:latin typeface="Arial" panose="020B0604020202020204" pitchFamily="34" charset="0"/>
              </a:rPr>
              <a:t> </a:t>
            </a:r>
          </a:p>
          <a:p>
            <a:pPr defTabSz="450850" eaLnBrk="1" hangingPunct="1"/>
            <a:r>
              <a:rPr lang="en-US" altLang="en-US">
                <a:latin typeface="Arial" panose="020B0604020202020204" pitchFamily="34" charset="0"/>
              </a:rPr>
              <a:t> </a:t>
            </a:r>
          </a:p>
          <a:p>
            <a:pPr defTabSz="450850" eaLnBrk="1" hangingPunct="1"/>
            <a:r>
              <a:rPr lang="en-US" altLang="en-US" b="1">
                <a:latin typeface="Arial" panose="020B0604020202020204" pitchFamily="34" charset="0"/>
              </a:rPr>
              <a:t>The Solution</a:t>
            </a:r>
            <a:br>
              <a:rPr lang="en-US" altLang="en-US" b="1">
                <a:latin typeface="Arial" panose="020B0604020202020204" pitchFamily="34" charset="0"/>
              </a:rPr>
            </a:br>
            <a:r>
              <a:rPr lang="en-US" altLang="en-US">
                <a:latin typeface="Arial" panose="020B0604020202020204" pitchFamily="34" charset="0"/>
              </a:rPr>
              <a:t>The Ottawa Hospital is implementing a collaborative Care Process Management system that uses advanced analytics and statistical modeling to help improve its staffing and better coordinate care based on actual patient needs. The solution improves accessibility to information as well as collaboration across the care team, reducing time now spent in trying to find data or even people within the hospital system.</a:t>
            </a:r>
          </a:p>
          <a:p>
            <a:pPr defTabSz="450850" eaLnBrk="1" hangingPunct="1"/>
            <a:r>
              <a:rPr lang="en-US" altLang="en-US">
                <a:latin typeface="Arial" panose="020B0604020202020204" pitchFamily="34" charset="0"/>
              </a:rPr>
              <a:t>In addition, scenario modeling and simulation help the hospital select the physicians who can provide the best and quickest response to ED consult requests, matching patient situation and provider skills</a:t>
            </a:r>
          </a:p>
          <a:p>
            <a:pPr defTabSz="450850" eaLnBrk="1" hangingPunct="1"/>
            <a:endParaRPr lang="en-US" altLang="en-US">
              <a:latin typeface="Arial" panose="020B0604020202020204" pitchFamily="34" charset="0"/>
            </a:endParaRPr>
          </a:p>
          <a:p>
            <a:pPr defTabSz="450850" eaLnBrk="1" hangingPunct="1"/>
            <a:r>
              <a:rPr lang="en-US" altLang="en-US" b="1">
                <a:latin typeface="Arial" panose="020B0604020202020204" pitchFamily="34" charset="0"/>
              </a:rPr>
              <a:t>Human Capital Management</a:t>
            </a:r>
          </a:p>
          <a:p>
            <a:pPr defTabSz="450850" eaLnBrk="1" hangingPunct="1"/>
            <a:r>
              <a:rPr lang="en-US" altLang="en-US">
                <a:latin typeface="Arial" panose="020B0604020202020204" pitchFamily="34" charset="0"/>
              </a:rPr>
              <a:t>No area within an organization has more data than HR. Information on employees is captured in many ways – through the recruiting process and as part of an employee</a:t>
            </a:r>
            <a:r>
              <a:rPr lang="ja-JP" altLang="en-US">
                <a:latin typeface="Arial" panose="020B0604020202020204" pitchFamily="34" charset="0"/>
              </a:rPr>
              <a:t>’</a:t>
            </a:r>
            <a:r>
              <a:rPr lang="en-US" altLang="ja-JP">
                <a:latin typeface="Arial" panose="020B0604020202020204" pitchFamily="34" charset="0"/>
              </a:rPr>
              <a:t>s career and interaction with performance management systems and learning systems as well. By applying predictive analytics enterprise solutions to human capital management, organizations can begin to understand what makes employees successful and use that to acquire, grow and retain their most valuable asset – their people. At the same time, they can better understand their staffing needs and ensure they have the right resources, at the right time, in the right corporate structure to increase performance and efficiency while also maximizing employee satisfaction within the organization.</a:t>
            </a:r>
          </a:p>
          <a:p>
            <a:pPr defTabSz="450850" eaLnBrk="1" hangingPunct="1"/>
            <a:endParaRPr lang="en-US" altLang="en-US">
              <a:latin typeface="Arial" panose="020B0604020202020204" pitchFamily="34" charset="0"/>
            </a:endParaRPr>
          </a:p>
          <a:p>
            <a:pPr defTabSz="450850" eaLnBrk="1" hangingPunct="1"/>
            <a:r>
              <a:rPr lang="en-US" altLang="en-US" b="1">
                <a:latin typeface="Arial" panose="020B0604020202020204" pitchFamily="34" charset="0"/>
              </a:rPr>
              <a:t>Crime Prediction and Prevention</a:t>
            </a:r>
          </a:p>
          <a:p>
            <a:pPr defTabSz="450850" eaLnBrk="1" hangingPunct="1"/>
            <a:r>
              <a:rPr lang="en-US" altLang="en-US">
                <a:latin typeface="Arial" panose="020B0604020202020204" pitchFamily="34" charset="0"/>
              </a:rPr>
              <a:t>Policing organizations worldwide have been turning to predictive analytics enterprise solutions to better protect their communities. They are using predictive analytics to better understand the patterns for threats and frauds – especially as criminals are becoming smarter and the amount of data available grows. By anticipating crime better, they can better allocate their resources and start anticipating where officer should be well in advance of the request for help.</a:t>
            </a:r>
          </a:p>
          <a:p>
            <a:pPr defTabSz="450850" eaLnBrk="1" hangingPunct="1"/>
            <a:endParaRPr lang="en-US" altLang="en-US">
              <a:latin typeface="Arial" panose="020B0604020202020204" pitchFamily="34" charset="0"/>
            </a:endParaRPr>
          </a:p>
          <a:p>
            <a:pPr defTabSz="450850" eaLnBrk="1" hangingPunct="1"/>
            <a:r>
              <a:rPr lang="en-US" altLang="en-US">
                <a:latin typeface="Arial" panose="020B0604020202020204" pitchFamily="34" charset="0"/>
              </a:rPr>
              <a:t>For example, the Memphis Police was able to achieve a 30% reduction in serious crime overall, including a 36.8% reduction in crime in one targeted area; 15% reduction in violent crime; 4x increase in the share of cases solved in the MPD</a:t>
            </a:r>
            <a:r>
              <a:rPr lang="ja-JP" altLang="en-US">
                <a:latin typeface="Arial" panose="020B0604020202020204" pitchFamily="34" charset="0"/>
              </a:rPr>
              <a:t>’</a:t>
            </a:r>
            <a:r>
              <a:rPr lang="en-US" altLang="ja-JP">
                <a:latin typeface="Arial" panose="020B0604020202020204" pitchFamily="34" charset="0"/>
              </a:rPr>
              <a:t>s Felony Assault Unit (FAU), from 16 percent to nearly 70 percent; Overall improvement in the ability to allocate police resource in a budget-constrained fiscal environment</a:t>
            </a:r>
          </a:p>
          <a:p>
            <a:pPr defTabSz="450850" eaLnBrk="1" hangingPunct="1"/>
            <a:endParaRPr lang="en-US" altLang="en-US">
              <a:latin typeface="Arial" panose="020B0604020202020204" pitchFamily="34" charset="0"/>
            </a:endParaRPr>
          </a:p>
          <a:p>
            <a:pPr defTabSz="450850" eaLnBrk="1" hangingPunct="1"/>
            <a:r>
              <a:rPr lang="en-US" altLang="en-US" b="1">
                <a:latin typeface="Arial" panose="020B0604020202020204" pitchFamily="34" charset="0"/>
              </a:rPr>
              <a:t>Supply Chain Management</a:t>
            </a:r>
          </a:p>
          <a:p>
            <a:pPr defTabSz="450850" eaLnBrk="1" hangingPunct="1"/>
            <a:r>
              <a:rPr lang="en-US" altLang="en-US">
                <a:latin typeface="Arial" panose="020B0604020202020204" pitchFamily="34" charset="0"/>
              </a:rPr>
              <a:t>Predictive Analytics Enterprise Solutions can help organizations use their data to better predict shortfalls in inventory and breakdowns in the process. This improves visibility and provides leaders with the ability to take corrective action faster – which decreases downtime and improves customer satisfaction.</a:t>
            </a:r>
          </a:p>
          <a:p>
            <a:pPr defTabSz="450850" eaLnBrk="1" hangingPunct="1"/>
            <a:endParaRPr lang="en-US" altLang="en-US">
              <a:latin typeface="Arial" panose="020B0604020202020204" pitchFamily="34" charset="0"/>
            </a:endParaRPr>
          </a:p>
          <a:p>
            <a:pPr defTabSz="450850" eaLnBrk="1" hangingPunct="1"/>
            <a:r>
              <a:rPr lang="en-US" altLang="en-US">
                <a:latin typeface="Arial" panose="020B0604020202020204" pitchFamily="34" charset="0"/>
              </a:rPr>
              <a:t>For example, the Bammer Group a Manchester, England-based distributor, with more than 2,000 employees across 16 countries, turned to IBM to implement predictive analytics technology, helping them to reveal patterns and trends in organizational data and obtain crucial insight into how to manage stock levels more efficiently.</a:t>
            </a:r>
          </a:p>
          <a:p>
            <a:pPr defTabSz="450850" eaLnBrk="1" hangingPunct="1"/>
            <a:endParaRPr lang="en-US" altLang="en-US">
              <a:latin typeface="Arial" panose="020B0604020202020204" pitchFamily="34" charset="0"/>
            </a:endParaRPr>
          </a:p>
          <a:p>
            <a:pPr defTabSz="450850" eaLnBrk="1" hangingPunct="1"/>
            <a:r>
              <a:rPr lang="en-US" altLang="en-US">
                <a:latin typeface="Arial" panose="020B0604020202020204" pitchFamily="34" charset="0"/>
              </a:rPr>
              <a:t>Results:</a:t>
            </a:r>
          </a:p>
          <a:p>
            <a:pPr defTabSz="450850" eaLnBrk="1" hangingPunct="1"/>
            <a:r>
              <a:rPr lang="en-US" altLang="en-US">
                <a:latin typeface="Arial" panose="020B0604020202020204" pitchFamily="34" charset="0"/>
              </a:rPr>
              <a:t>Streamline inventory saved £31.1 million in one year. Inventory turnover improved from 3.2 times at the end of 2008, to 3.7 times at the end of the first half of 2009.</a:t>
            </a:r>
          </a:p>
          <a:p>
            <a:pPr defTabSz="450850" eaLnBrk="1" hangingPunct="1"/>
            <a:endParaRPr lang="en-US" altLang="en-US">
              <a:latin typeface="Arial" panose="020B0604020202020204" pitchFamily="34" charset="0"/>
            </a:endParaRPr>
          </a:p>
          <a:p>
            <a:pPr defTabSz="450850" eaLnBrk="1" hangingPunct="1"/>
            <a:r>
              <a:rPr lang="en-US" altLang="en-US">
                <a:latin typeface="Arial" panose="020B0604020202020204" pitchFamily="34" charset="0"/>
              </a:rPr>
              <a:t>Benefits:</a:t>
            </a:r>
          </a:p>
          <a:p>
            <a:pPr defTabSz="450850" eaLnBrk="1" hangingPunct="1"/>
            <a:r>
              <a:rPr lang="en-US" altLang="en-US">
                <a:latin typeface="Arial" panose="020B0604020202020204" pitchFamily="34" charset="0"/>
              </a:rPr>
              <a:t>IBM predictive analytics technology has helped the company dramatically streamline inventory by creating stock profiles based on customers</a:t>
            </a:r>
            <a:r>
              <a:rPr lang="ja-JP" altLang="en-US">
                <a:latin typeface="Arial" panose="020B0604020202020204" pitchFamily="34" charset="0"/>
              </a:rPr>
              <a:t>’</a:t>
            </a:r>
            <a:r>
              <a:rPr lang="en-US" altLang="ja-JP">
                <a:latin typeface="Arial" panose="020B0604020202020204" pitchFamily="34" charset="0"/>
              </a:rPr>
              <a:t> buying patterns, enabling it to forecast more efficiently what stock is needed.</a:t>
            </a:r>
          </a:p>
          <a:p>
            <a:pPr defTabSz="450850" eaLnBrk="1" hangingPunct="1"/>
            <a:endParaRPr lang="en-US" altLang="en-US">
              <a:latin typeface="Arial" panose="020B0604020202020204" pitchFamily="34" charset="0"/>
            </a:endParaRPr>
          </a:p>
          <a:p>
            <a:pPr defTabSz="450850" eaLnBrk="1" hangingPunct="1"/>
            <a:r>
              <a:rPr lang="en-US" altLang="en-US" b="1">
                <a:latin typeface="Arial" panose="020B0604020202020204" pitchFamily="34" charset="0"/>
              </a:rPr>
              <a:t>Process Optimization</a:t>
            </a:r>
          </a:p>
          <a:p>
            <a:pPr defTabSz="450850" eaLnBrk="1" hangingPunct="1"/>
            <a:r>
              <a:rPr lang="en-US" altLang="en-US">
                <a:latin typeface="Arial" panose="020B0604020202020204" pitchFamily="34" charset="0"/>
              </a:rPr>
              <a:t>The last example I</a:t>
            </a:r>
            <a:r>
              <a:rPr lang="ja-JP" altLang="en-US">
                <a:latin typeface="Arial" panose="020B0604020202020204" pitchFamily="34" charset="0"/>
              </a:rPr>
              <a:t>’</a:t>
            </a:r>
            <a:r>
              <a:rPr lang="en-US" altLang="ja-JP">
                <a:latin typeface="Arial" panose="020B0604020202020204" pitchFamily="34" charset="0"/>
              </a:rPr>
              <a:t>ll highlight – though this is not an exhaustive list and Predictive Analytics Enterprise Solutions can be applied to any number of areas – is Process Optimization. Predictive Analytics is typically considered a technology that is applied to people behavior – but it can also be applied to the process itself – the inputs, the outputs and the steps in between. By applying predictive analytics technology, organizations can improve the process itself – make smarter decisions at the point of impact and decrease costs of inefficiency. And it can help minimize process risk by predicting where threat and fraud is likely to occur to organizations can quickly close those loopholes before they have a detrimental impact on the business.</a:t>
            </a:r>
          </a:p>
          <a:p>
            <a:pPr defTabSz="450850" eaLnBrk="1" hangingPunct="1"/>
            <a:endParaRPr lang="en-US" altLang="en-US">
              <a:latin typeface="Arial" panose="020B0604020202020204" pitchFamily="34" charset="0"/>
            </a:endParaRPr>
          </a:p>
          <a:p>
            <a:pPr defTabSz="450850" eaLnBrk="1" hangingPunct="1">
              <a:lnSpc>
                <a:spcPct val="80000"/>
              </a:lnSpc>
            </a:pPr>
            <a:endParaRPr lang="en-US" altLang="en-US" sz="900" b="1">
              <a:latin typeface="Arial" panose="020B0604020202020204" pitchFamily="34" charset="0"/>
            </a:endParaRPr>
          </a:p>
        </p:txBody>
      </p:sp>
      <p:sp>
        <p:nvSpPr>
          <p:cNvPr id="4813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84D071AE-93A5-4EC2-9393-AAFC295E0B94}" type="slidenum">
              <a:rPr lang="en-US" altLang="en-US" sz="1200">
                <a:latin typeface="Calibri" panose="020F0502020204030204" pitchFamily="34" charset="0"/>
              </a:rPr>
              <a:pPr algn="r"/>
              <a:t>10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64735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Quotes</a:t>
            </a:r>
            <a:r>
              <a:rPr lang="en-US" baseline="0" dirty="0"/>
              <a:t> and stats come from the </a:t>
            </a:r>
            <a:r>
              <a:rPr lang="en-US" baseline="0" dirty="0" err="1"/>
              <a:t>TechFacts</a:t>
            </a:r>
            <a:r>
              <a:rPr lang="en-US" baseline="0" dirty="0"/>
              <a:t> website and can be verified via the following links:</a:t>
            </a:r>
          </a:p>
          <a:p>
            <a:endParaRPr lang="en-US" baseline="0" dirty="0"/>
          </a:p>
          <a:p>
            <a:pPr marL="171450" indent="-171450">
              <a:buFont typeface="Arial" panose="020B0604020202020204" pitchFamily="34" charset="0"/>
              <a:buChar char="•"/>
            </a:pPr>
            <a:r>
              <a:rPr lang="en-US" baseline="0" dirty="0"/>
              <a:t>AT&amp;T quote: https://www.techvalidate.com/product-research/ibm-cloud-data-services/facts/64A-606-767 </a:t>
            </a:r>
          </a:p>
          <a:p>
            <a:pPr marL="171450" indent="-171450">
              <a:buFont typeface="Arial" panose="020B0604020202020204" pitchFamily="34" charset="0"/>
              <a:buChar char="•"/>
            </a:pPr>
            <a:r>
              <a:rPr lang="en-US" baseline="0" dirty="0"/>
              <a:t>Provides competitive advantage stat: https://www.techvalidate.com/product-research/ibm-cloud-data-services/facts/B6E-CBF-E5D</a:t>
            </a:r>
          </a:p>
          <a:p>
            <a:pPr marL="171450" indent="-171450">
              <a:buFont typeface="Arial" panose="020B0604020202020204" pitchFamily="34" charset="0"/>
              <a:buChar char="•"/>
            </a:pPr>
            <a:r>
              <a:rPr lang="en-US" baseline="0" dirty="0"/>
              <a:t>86% recommends SPSS stat: https://www.techvalidate.com/product-research/ibm-cloud-data-services/facts/8AD-E6A-116</a:t>
            </a:r>
          </a:p>
          <a:p>
            <a:pPr marL="171450" indent="-171450">
              <a:buFont typeface="Arial" panose="020B0604020202020204" pitchFamily="34" charset="0"/>
              <a:buChar char="•"/>
            </a:pPr>
            <a:r>
              <a:rPr lang="en-US" dirty="0"/>
              <a:t>SPSS</a:t>
            </a:r>
            <a:r>
              <a:rPr lang="en-US" baseline="0" dirty="0"/>
              <a:t> provides faster time to insight quote: https://www.techvalidate.com/product-research/ibm-cloud-data-services/facts/3E2-C1A-BB7</a:t>
            </a:r>
            <a:endParaRPr lang="nl-NL"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a:p>
        </p:txBody>
      </p:sp>
    </p:spTree>
    <p:extLst>
      <p:ext uri="{BB962C8B-B14F-4D97-AF65-F5344CB8AC3E}">
        <p14:creationId xmlns:p14="http://schemas.microsoft.com/office/powerpoint/2010/main" val="1040778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085" y="630176"/>
            <a:ext cx="1612900"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5396" y="602615"/>
            <a:ext cx="1090176"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sz="1800">
              <a:solidFill>
                <a:srgbClr val="000000"/>
              </a:solidFill>
            </a:endParaRPr>
          </a:p>
        </p:txBody>
      </p:sp>
      <p:pic>
        <p:nvPicPr>
          <p:cNvPr id="7"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0785" y="3683000"/>
            <a:ext cx="11508316"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302684" y="2343151"/>
            <a:ext cx="11508819" cy="1077913"/>
          </a:xfrm>
        </p:spPr>
        <p:txBody>
          <a:bodyPr anchor="b"/>
          <a:lstStyle>
            <a:lvl1pPr>
              <a:defRPr sz="3500"/>
            </a:lvl1pPr>
          </a:lstStyle>
          <a:p>
            <a:pPr lvl="0"/>
            <a:r>
              <a:rPr lang="en-US" noProof="0" dirty="0" smtClean="0"/>
              <a:t>Click to Edit Master Title Style</a:t>
            </a:r>
          </a:p>
        </p:txBody>
      </p:sp>
      <p:sp>
        <p:nvSpPr>
          <p:cNvPr id="28677" name="Rectangle 5"/>
          <p:cNvSpPr>
            <a:spLocks noGrp="1" noChangeArrowheads="1"/>
          </p:cNvSpPr>
          <p:nvPr>
            <p:ph type="subTitle" sz="quarter" idx="1" hasCustomPrompt="1"/>
          </p:nvPr>
        </p:nvSpPr>
        <p:spPr>
          <a:xfrm>
            <a:off x="332317" y="917576"/>
            <a:ext cx="11457748" cy="492125"/>
          </a:xfrm>
        </p:spPr>
        <p:txBody>
          <a:bodyPr anchor="b"/>
          <a:lstStyle>
            <a:lvl1pPr marL="0" indent="0">
              <a:buFont typeface="Wingdings" charset="0"/>
              <a:buNone/>
              <a:defRPr sz="1100"/>
            </a:lvl1pPr>
          </a:lstStyle>
          <a:p>
            <a:pPr lvl="0"/>
            <a:r>
              <a:rPr lang="en-US" noProof="0" dirty="0" smtClean="0"/>
              <a:t>Click to Edit Master Subtitle Style</a:t>
            </a:r>
          </a:p>
        </p:txBody>
      </p:sp>
      <p:sp>
        <p:nvSpPr>
          <p:cNvPr id="9" name="Rectangle 6"/>
          <p:cNvSpPr>
            <a:spLocks noChangeArrowheads="1"/>
          </p:cNvSpPr>
          <p:nvPr userDrawn="1"/>
        </p:nvSpPr>
        <p:spPr bwMode="black">
          <a:xfrm>
            <a:off x="7912100"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srgbClr val="000000"/>
                </a:solidFill>
                <a:cs typeface="ＭＳ Ｐゴシック" charset="0"/>
              </a:rPr>
              <a:t>© 2017 IBM Corporation</a:t>
            </a:r>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83634" y="103189"/>
            <a:ext cx="10373077"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3" name="Slide Number Placeholder 6"/>
          <p:cNvSpPr>
            <a:spLocks noGrp="1"/>
          </p:cNvSpPr>
          <p:nvPr>
            <p:ph type="sldNum" sz="quarter" idx="10"/>
          </p:nvPr>
        </p:nvSpPr>
        <p:spPr>
          <a:xfrm>
            <a:off x="11152717" y="6484938"/>
            <a:ext cx="812800" cy="373062"/>
          </a:xfrm>
          <a:prstGeom prst="rect">
            <a:avLst/>
          </a:prstGeom>
        </p:spPr>
        <p:txBody>
          <a:bodyPr/>
          <a:lstStyle>
            <a:lvl1pPr algn="r">
              <a:defRPr sz="900">
                <a:solidFill>
                  <a:schemeClr val="bg1">
                    <a:lumMod val="65000"/>
                  </a:schemeClr>
                </a:solidFill>
              </a:defRPr>
            </a:lvl1pPr>
          </a:lstStyle>
          <a:p>
            <a:pPr>
              <a:defRPr/>
            </a:pPr>
            <a:fld id="{78F76445-465A-4FEB-A3C0-D2D6BA53148C}" type="slidenum">
              <a:rPr lang="en-US"/>
              <a:pPr>
                <a:defRPr/>
              </a:pPr>
              <a:t>‹#›</a:t>
            </a:fld>
            <a:endParaRPr lang="en-US" dirty="0"/>
          </a:p>
        </p:txBody>
      </p:sp>
    </p:spTree>
    <p:extLst>
      <p:ext uri="{BB962C8B-B14F-4D97-AF65-F5344CB8AC3E}">
        <p14:creationId xmlns:p14="http://schemas.microsoft.com/office/powerpoint/2010/main" val="1277936850"/>
      </p:ext>
    </p:extLst>
  </p:cSld>
  <p:clrMapOvr>
    <a:masterClrMapping/>
  </p:clrMapOvr>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711200" y="523875"/>
            <a:ext cx="10363200" cy="990600"/>
          </a:xfrm>
        </p:spPr>
        <p:txBody>
          <a:bodyPr/>
          <a:lstStyle/>
          <a:p>
            <a:r>
              <a:rPr lang="en-US"/>
              <a:t>Click to edit Master title style</a:t>
            </a:r>
          </a:p>
        </p:txBody>
      </p:sp>
      <p:sp>
        <p:nvSpPr>
          <p:cNvPr id="3" name="Text Placeholder 2"/>
          <p:cNvSpPr>
            <a:spLocks noGrp="1"/>
          </p:cNvSpPr>
          <p:nvPr>
            <p:ph type="body" sz="half" idx="1"/>
          </p:nvPr>
        </p:nvSpPr>
        <p:spPr>
          <a:xfrm>
            <a:off x="711200" y="1828800"/>
            <a:ext cx="50800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994400" y="1828800"/>
            <a:ext cx="5080000" cy="3886200"/>
          </a:xfrm>
        </p:spPr>
        <p:txBody>
          <a:bodyPr/>
          <a:lstStyle/>
          <a:p>
            <a:pPr lvl="0"/>
            <a:r>
              <a:rPr lang="en-US" noProof="0"/>
              <a:t>Click icon to add chart</a:t>
            </a:r>
          </a:p>
        </p:txBody>
      </p:sp>
      <p:sp>
        <p:nvSpPr>
          <p:cNvPr id="5" name="Date Placeholder 4"/>
          <p:cNvSpPr>
            <a:spLocks noGrp="1" noChangeArrowheads="1"/>
          </p:cNvSpPr>
          <p:nvPr>
            <p:ph type="dt" sz="half" idx="10"/>
          </p:nvPr>
        </p:nvSpPr>
        <p:spPr>
          <a:xfrm>
            <a:off x="732367" y="6537325"/>
            <a:ext cx="1219200" cy="184150"/>
          </a:xfrm>
          <a:prstGeom prst="rect">
            <a:avLst/>
          </a:prstGeom>
        </p:spPr>
        <p:txBody>
          <a:bodyPr/>
          <a:lstStyle>
            <a:lvl1pPr>
              <a:defRPr/>
            </a:lvl1pPr>
          </a:lstStyle>
          <a:p>
            <a:endParaRPr lang="en-US"/>
          </a:p>
        </p:txBody>
      </p:sp>
      <p:sp>
        <p:nvSpPr>
          <p:cNvPr id="6" name="Footer Placeholder 5"/>
          <p:cNvSpPr>
            <a:spLocks noGrp="1" noChangeArrowheads="1"/>
          </p:cNvSpPr>
          <p:nvPr>
            <p:ph type="ftr" sz="quarter" idx="11"/>
          </p:nvPr>
        </p:nvSpPr>
        <p:spPr>
          <a:xfrm>
            <a:off x="1951567" y="6537325"/>
            <a:ext cx="8045451" cy="184150"/>
          </a:xfrm>
          <a:prstGeom prst="rect">
            <a:avLst/>
          </a:prstGeom>
        </p:spPr>
        <p:txBody>
          <a:bodyPr/>
          <a:lstStyle>
            <a:lvl1pPr>
              <a:defRPr/>
            </a:lvl1pPr>
          </a:lstStyle>
          <a:p>
            <a:r>
              <a:rPr lang="en-US"/>
              <a:t>IBM SPSS Predictive Analytics Workshop</a:t>
            </a:r>
          </a:p>
        </p:txBody>
      </p:sp>
      <p:sp>
        <p:nvSpPr>
          <p:cNvPr id="7" name="Slide Number Placeholder 6"/>
          <p:cNvSpPr>
            <a:spLocks noGrp="1" noChangeArrowheads="1"/>
          </p:cNvSpPr>
          <p:nvPr>
            <p:ph type="sldNum" sz="quarter" idx="12"/>
          </p:nvPr>
        </p:nvSpPr>
        <p:spPr>
          <a:xfrm>
            <a:off x="243418" y="6537325"/>
            <a:ext cx="488949" cy="184150"/>
          </a:xfrm>
          <a:prstGeom prst="rect">
            <a:avLst/>
          </a:prstGeom>
        </p:spPr>
        <p:txBody>
          <a:bodyPr/>
          <a:lstStyle>
            <a:lvl1pPr>
              <a:defRPr/>
            </a:lvl1pPr>
          </a:lstStyle>
          <a:p>
            <a:fld id="{10653849-82FE-4729-B2EC-E6E958421F11}" type="slidenum">
              <a:rPr lang="en-US" smtClean="0"/>
              <a:pPr/>
              <a:t>‹#›</a:t>
            </a:fld>
            <a:endParaRPr lang="en-US"/>
          </a:p>
        </p:txBody>
      </p:sp>
    </p:spTree>
    <p:extLst>
      <p:ext uri="{BB962C8B-B14F-4D97-AF65-F5344CB8AC3E}">
        <p14:creationId xmlns:p14="http://schemas.microsoft.com/office/powerpoint/2010/main" val="10665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with Graph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6"/>
          <p:cNvSpPr>
            <a:spLocks noGrp="1"/>
          </p:cNvSpPr>
          <p:nvPr>
            <p:ph type="sldNum" sz="quarter" idx="4"/>
          </p:nvPr>
        </p:nvSpPr>
        <p:spPr>
          <a:xfrm>
            <a:off x="11209867" y="6492876"/>
            <a:ext cx="812800" cy="365125"/>
          </a:xfrm>
          <a:prstGeom prst="rect">
            <a:avLst/>
          </a:prstGeom>
        </p:spPr>
        <p:txBody>
          <a:bodyPr vert="horz" lIns="91440" tIns="45720" rIns="91440" bIns="45720" rtlCol="0" anchor="ctr"/>
          <a:lstStyle>
            <a:lvl1pPr algn="r">
              <a:defRPr sz="900">
                <a:solidFill>
                  <a:schemeClr val="bg1">
                    <a:lumMod val="65000"/>
                  </a:schemeClr>
                </a:solidFill>
              </a:defRPr>
            </a:lvl1pPr>
          </a:lstStyle>
          <a:p>
            <a:fld id="{6C6A7680-854B-B649-89CD-6056432A2D0E}" type="slidenum">
              <a:rPr lang="en-US" smtClean="0"/>
              <a:pPr/>
              <a:t>‹#›</a:t>
            </a:fld>
            <a:endParaRPr lang="en-US" dirty="0"/>
          </a:p>
        </p:txBody>
      </p:sp>
    </p:spTree>
    <p:extLst>
      <p:ext uri="{BB962C8B-B14F-4D97-AF65-F5344CB8AC3E}">
        <p14:creationId xmlns:p14="http://schemas.microsoft.com/office/powerpoint/2010/main" val="1808916349"/>
      </p:ext>
    </p:extLst>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6"/>
          <p:cNvSpPr>
            <a:spLocks noGrp="1"/>
          </p:cNvSpPr>
          <p:nvPr>
            <p:ph type="sldNum" sz="quarter" idx="10"/>
          </p:nvPr>
        </p:nvSpPr>
        <p:spPr>
          <a:ln/>
        </p:spPr>
        <p:txBody>
          <a:bodyPr/>
          <a:lstStyle>
            <a:lvl1pPr>
              <a:defRPr/>
            </a:lvl1pPr>
          </a:lstStyle>
          <a:p>
            <a:endParaRPr lang="en-US" altLang="en-US" dirty="0"/>
          </a:p>
        </p:txBody>
      </p:sp>
    </p:spTree>
    <p:extLst>
      <p:ext uri="{BB962C8B-B14F-4D97-AF65-F5344CB8AC3E}">
        <p14:creationId xmlns:p14="http://schemas.microsoft.com/office/powerpoint/2010/main" val="2048314583"/>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sz="1800" b="1">
              <a:solidFill>
                <a:srgbClr val="000000"/>
              </a:solidFill>
              <a:ea typeface="MS PGothic" pitchFamily="34" charset="-128"/>
            </a:endParaRPr>
          </a:p>
        </p:txBody>
      </p:sp>
      <p:pic>
        <p:nvPicPr>
          <p:cNvPr id="6" name="Picture 12" descr="BDA_PPT_color_4x3_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85" y="3683000"/>
            <a:ext cx="11508316"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p:nvSpPr>
        <p:spPr bwMode="auto">
          <a:xfrm>
            <a:off x="218017" y="592139"/>
            <a:ext cx="15815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r>
              <a:rPr lang="en-US" altLang="en-US" sz="1600" b="1" dirty="0">
                <a:solidFill>
                  <a:srgbClr val="000000"/>
                </a:solidFill>
                <a:latin typeface="Helvetica" pitchFamily="34" charset="0"/>
                <a:ea typeface="MS PGothic" pitchFamily="34" charset="-128"/>
                <a:cs typeface="Helvetica" pitchFamily="34" charset="0"/>
              </a:rPr>
              <a:t>IBM Analytics </a:t>
            </a:r>
          </a:p>
        </p:txBody>
      </p:sp>
      <p:sp>
        <p:nvSpPr>
          <p:cNvPr id="28674" name="Rectangle 2"/>
          <p:cNvSpPr>
            <a:spLocks noGrp="1" noChangeArrowheads="1"/>
          </p:cNvSpPr>
          <p:nvPr>
            <p:ph type="ctrTitle"/>
          </p:nvPr>
        </p:nvSpPr>
        <p:spPr>
          <a:xfrm>
            <a:off x="302685" y="2343151"/>
            <a:ext cx="10909300" cy="1077913"/>
          </a:xfrm>
        </p:spPr>
        <p:txBody>
          <a:bodyPr anchor="b"/>
          <a:lstStyle>
            <a:lvl1pPr>
              <a:defRPr sz="3500"/>
            </a:lvl1pPr>
          </a:lstStyle>
          <a:p>
            <a:pPr lvl="0"/>
            <a:r>
              <a:rPr lang="en-US" altLang="en-US" noProof="0"/>
              <a:t>Click to edit Master title style</a:t>
            </a:r>
            <a:endParaRPr lang="en-US" altLang="en-US" noProof="0" dirty="0"/>
          </a:p>
        </p:txBody>
      </p:sp>
      <p:sp>
        <p:nvSpPr>
          <p:cNvPr id="28677" name="Rectangle 5"/>
          <p:cNvSpPr>
            <a:spLocks noGrp="1" noChangeArrowheads="1"/>
          </p:cNvSpPr>
          <p:nvPr>
            <p:ph type="subTitle" sz="quarter" idx="1"/>
          </p:nvPr>
        </p:nvSpPr>
        <p:spPr>
          <a:xfrm>
            <a:off x="332318" y="917576"/>
            <a:ext cx="6407149" cy="492125"/>
          </a:xfrm>
        </p:spPr>
        <p:txBody>
          <a:bodyPr anchor="b"/>
          <a:lstStyle>
            <a:lvl1pPr marL="0" indent="0">
              <a:buFont typeface="Wingdings" pitchFamily="2" charset="2"/>
              <a:buNone/>
              <a:defRPr sz="1100"/>
            </a:lvl1pPr>
          </a:lstStyle>
          <a:p>
            <a:pPr lvl="0"/>
            <a:r>
              <a:rPr lang="en-US" altLang="en-US" noProof="0"/>
              <a:t>Click to edit Master subtitle style</a:t>
            </a:r>
            <a:endParaRPr lang="en-US" altLang="en-US" noProof="0"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3484" y="593725"/>
            <a:ext cx="11394016" cy="686435"/>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382693" y="1463040"/>
            <a:ext cx="11389784" cy="4977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3484" y="593725"/>
            <a:ext cx="11394016" cy="686435"/>
          </a:xfrm>
        </p:spPr>
        <p:txBody>
          <a:bodyPr/>
          <a:lstStyle>
            <a:lvl1pPr>
              <a:defRPr sz="2800"/>
            </a:lvl1pPr>
          </a:lstStyle>
          <a:p>
            <a:r>
              <a:rPr lang="en-US" dirty="0"/>
              <a:t>Click to edit Master title style</a:t>
            </a:r>
          </a:p>
        </p:txBody>
      </p:sp>
      <p:sp>
        <p:nvSpPr>
          <p:cNvPr id="3" name="Content Placeholder 2"/>
          <p:cNvSpPr>
            <a:spLocks noGrp="1"/>
          </p:cNvSpPr>
          <p:nvPr>
            <p:ph sz="half" idx="1"/>
          </p:nvPr>
        </p:nvSpPr>
        <p:spPr>
          <a:xfrm>
            <a:off x="355601" y="1574800"/>
            <a:ext cx="5592233" cy="4794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51034" y="1584960"/>
            <a:ext cx="5594351" cy="4784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213" y="569278"/>
            <a:ext cx="10972800" cy="60928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92853" y="1249681"/>
            <a:ext cx="5603664" cy="9251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3493" y="2286000"/>
            <a:ext cx="5563024" cy="3840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7" y="1259841"/>
            <a:ext cx="5158740" cy="9150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2265680"/>
            <a:ext cx="5212927" cy="38604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0585" y="593726"/>
            <a:ext cx="2846916"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485" y="593726"/>
            <a:ext cx="83439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3417" y="593726"/>
            <a:ext cx="11582400" cy="639763"/>
          </a:xfrm>
        </p:spPr>
        <p:txBody>
          <a:bodyPr/>
          <a:lstStyle/>
          <a:p>
            <a:r>
              <a:rPr lang="en-US"/>
              <a:t>Click to edit Master title style</a:t>
            </a:r>
          </a:p>
        </p:txBody>
      </p:sp>
      <p:sp>
        <p:nvSpPr>
          <p:cNvPr id="3" name="Table Placeholder 2"/>
          <p:cNvSpPr>
            <a:spLocks noGrp="1"/>
          </p:cNvSpPr>
          <p:nvPr>
            <p:ph type="tbl" idx="1"/>
          </p:nvPr>
        </p:nvSpPr>
        <p:spPr>
          <a:xfrm>
            <a:off x="243417" y="1874839"/>
            <a:ext cx="11582400" cy="4479925"/>
          </a:xfrm>
        </p:spPr>
        <p:txBody>
          <a:bodyPr/>
          <a:lstStyle/>
          <a:p>
            <a:pPr lvl="0"/>
            <a:r>
              <a:rPr lang="en-US" noProof="0"/>
              <a:t>Click icon to add table</a:t>
            </a:r>
          </a:p>
        </p:txBody>
      </p:sp>
      <p:sp>
        <p:nvSpPr>
          <p:cNvPr id="4" name="Slide Number Placeholder 3"/>
          <p:cNvSpPr>
            <a:spLocks noGrp="1" noChangeArrowheads="1"/>
          </p:cNvSpPr>
          <p:nvPr>
            <p:ph type="sldNum" sz="quarter" idx="10"/>
          </p:nvPr>
        </p:nvSpPr>
        <p:spPr>
          <a:xfrm>
            <a:off x="243418" y="6537325"/>
            <a:ext cx="488949" cy="184150"/>
          </a:xfrm>
          <a:prstGeom prst="rect">
            <a:avLst/>
          </a:prstGeom>
        </p:spPr>
        <p:txBody>
          <a:bodyPr vert="horz" wrap="square" lIns="91440" tIns="45720" rIns="91440" bIns="45720" numCol="1" anchor="t" anchorCtr="0" compatLnSpc="1">
            <a:prstTxWarp prst="textNoShape">
              <a:avLst/>
            </a:prstTxWarp>
          </a:bodyPr>
          <a:lstStyle>
            <a:lvl1pPr>
              <a:defRPr/>
            </a:lvl1pPr>
          </a:lstStyle>
          <a:p>
            <a:pPr fontAlgn="base">
              <a:spcBef>
                <a:spcPct val="0"/>
              </a:spcBef>
              <a:spcAft>
                <a:spcPct val="0"/>
              </a:spcAft>
            </a:pPr>
            <a:fld id="{92EDDE8C-FCD3-47EF-B8D4-5308179AEE2C}" type="slidenum">
              <a:rPr lang="en-US" b="1" smtClean="0">
                <a:solidFill>
                  <a:srgbClr val="000000"/>
                </a:solidFill>
                <a:ea typeface="MS PGothic" pitchFamily="34" charset="-128"/>
              </a:rPr>
              <a:pPr fontAlgn="base">
                <a:spcBef>
                  <a:spcPct val="0"/>
                </a:spcBef>
                <a:spcAft>
                  <a:spcPct val="0"/>
                </a:spcAft>
              </a:pPr>
              <a:t>‹#›</a:t>
            </a:fld>
            <a:endParaRPr lang="en-US" b="1" dirty="0">
              <a:solidFill>
                <a:srgbClr val="000000"/>
              </a:solidFill>
              <a:ea typeface="MS PGothic" pitchFamily="34" charset="-128"/>
            </a:endParaRPr>
          </a:p>
        </p:txBody>
      </p:sp>
      <p:sp>
        <p:nvSpPr>
          <p:cNvPr id="5" name="Rectangle 9"/>
          <p:cNvSpPr>
            <a:spLocks noGrp="1" noChangeArrowheads="1"/>
          </p:cNvSpPr>
          <p:nvPr>
            <p:ph type="dt" sz="half" idx="11"/>
          </p:nvPr>
        </p:nvSpPr>
        <p:spPr>
          <a:xfrm>
            <a:off x="732367" y="6537325"/>
            <a:ext cx="1339851" cy="184150"/>
          </a:xfrm>
          <a:prstGeom prst="rect">
            <a:avLst/>
          </a:prstGeom>
        </p:spPr>
        <p:txBody>
          <a:bodyPr/>
          <a:lstStyle>
            <a:lvl1pPr>
              <a:defRPr>
                <a:latin typeface="Arial" pitchFamily="34" charset="0"/>
                <a:cs typeface="Arial" pitchFamily="34" charset="0"/>
              </a:defRPr>
            </a:lvl1pPr>
          </a:lstStyle>
          <a:p>
            <a:pPr fontAlgn="base">
              <a:spcBef>
                <a:spcPct val="0"/>
              </a:spcBef>
              <a:spcAft>
                <a:spcPct val="0"/>
              </a:spcAft>
              <a:defRPr/>
            </a:pPr>
            <a:fld id="{441DE769-B828-4BD8-A9D8-A9D5E39D1F19}" type="datetime3">
              <a:rPr lang="en-US" altLang="en-US" b="1">
                <a:solidFill>
                  <a:srgbClr val="000000"/>
                </a:solidFill>
                <a:ea typeface="MS PGothic" pitchFamily="34" charset="-128"/>
              </a:rPr>
              <a:pPr fontAlgn="base">
                <a:spcBef>
                  <a:spcPct val="0"/>
                </a:spcBef>
                <a:spcAft>
                  <a:spcPct val="0"/>
                </a:spcAft>
                <a:defRPr/>
              </a:pPr>
              <a:t>13 September 2017</a:t>
            </a:fld>
            <a:endParaRPr lang="en-US" altLang="en-US" b="1">
              <a:solidFill>
                <a:srgbClr val="000000"/>
              </a:solidFill>
              <a:ea typeface="MS PGothic" pitchFamily="34" charset="-128"/>
            </a:endParaRPr>
          </a:p>
        </p:txBody>
      </p:sp>
    </p:spTree>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007924"/>
            <a:ext cx="11338560" cy="677108"/>
          </a:xfrm>
        </p:spPr>
        <p:txBody>
          <a:bodyPr anchor="b" anchorCtr="0"/>
          <a:lstStyle>
            <a:lvl1pPr>
              <a:defRPr sz="4800">
                <a:solidFill>
                  <a:srgbClr val="00B0DA"/>
                </a:solidFill>
              </a:defRPr>
            </a:lvl1pPr>
          </a:lstStyle>
          <a:p>
            <a:r>
              <a:rPr lang="en-US" dirty="0"/>
              <a:t>IBM Presentation Title</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with Graph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6"/>
          <p:cNvSpPr>
            <a:spLocks noGrp="1"/>
          </p:cNvSpPr>
          <p:nvPr>
            <p:ph type="sldNum" sz="quarter" idx="4"/>
          </p:nvPr>
        </p:nvSpPr>
        <p:spPr>
          <a:xfrm>
            <a:off x="11209867" y="6492876"/>
            <a:ext cx="812800" cy="365125"/>
          </a:xfrm>
          <a:prstGeom prst="rect">
            <a:avLst/>
          </a:prstGeom>
        </p:spPr>
        <p:txBody>
          <a:bodyPr vert="horz" lIns="91440" tIns="45720" rIns="91440" bIns="45720" rtlCol="0" anchor="ctr"/>
          <a:lstStyle>
            <a:lvl1pPr algn="r">
              <a:defRPr sz="900">
                <a:solidFill>
                  <a:schemeClr val="bg1">
                    <a:lumMod val="65000"/>
                  </a:schemeClr>
                </a:solidFill>
              </a:defRPr>
            </a:lvl1pPr>
          </a:lstStyle>
          <a:p>
            <a:pPr fontAlgn="base">
              <a:spcBef>
                <a:spcPct val="0"/>
              </a:spcBef>
              <a:spcAft>
                <a:spcPct val="0"/>
              </a:spcAft>
            </a:pPr>
            <a:fld id="{6C6A7680-854B-B649-89CD-6056432A2D0E}" type="slidenum">
              <a:rPr lang="en-US" b="1" smtClean="0">
                <a:solidFill>
                  <a:srgbClr val="FFFFFF">
                    <a:lumMod val="65000"/>
                  </a:srgbClr>
                </a:solidFill>
                <a:ea typeface="MS PGothic" pitchFamily="34" charset="-128"/>
              </a:rPr>
              <a:pPr fontAlgn="base">
                <a:spcBef>
                  <a:spcPct val="0"/>
                </a:spcBef>
                <a:spcAft>
                  <a:spcPct val="0"/>
                </a:spcAft>
              </a:pPr>
              <a:t>‹#›</a:t>
            </a:fld>
            <a:endParaRPr lang="en-US" b="1" dirty="0">
              <a:solidFill>
                <a:srgbClr val="FFFFFF">
                  <a:lumMod val="65000"/>
                </a:srgbClr>
              </a:solidFill>
              <a:ea typeface="MS PGothic" pitchFamily="34" charset="-128"/>
            </a:endParaRPr>
          </a:p>
        </p:txBody>
      </p:sp>
    </p:spTree>
    <p:extLst/>
  </p:cSld>
  <p:clrMapOvr>
    <a:masterClrMapping/>
  </p:clrMapOvr>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83634" y="103189"/>
            <a:ext cx="10373077"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3" name="Slide Number Placeholder 6"/>
          <p:cNvSpPr>
            <a:spLocks noGrp="1"/>
          </p:cNvSpPr>
          <p:nvPr>
            <p:ph type="sldNum" sz="quarter" idx="10"/>
          </p:nvPr>
        </p:nvSpPr>
        <p:spPr>
          <a:xfrm>
            <a:off x="11152717" y="6484938"/>
            <a:ext cx="812800" cy="373062"/>
          </a:xfrm>
          <a:prstGeom prst="rect">
            <a:avLst/>
          </a:prstGeom>
        </p:spPr>
        <p:txBody>
          <a:bodyPr/>
          <a:lstStyle>
            <a:lvl1pPr algn="r">
              <a:defRPr sz="900">
                <a:solidFill>
                  <a:schemeClr val="bg1">
                    <a:lumMod val="65000"/>
                  </a:schemeClr>
                </a:solidFill>
              </a:defRPr>
            </a:lvl1pPr>
          </a:lstStyle>
          <a:p>
            <a:pPr fontAlgn="base">
              <a:spcBef>
                <a:spcPct val="0"/>
              </a:spcBef>
              <a:spcAft>
                <a:spcPct val="0"/>
              </a:spcAft>
              <a:defRPr/>
            </a:pPr>
            <a:fld id="{78F76445-465A-4FEB-A3C0-D2D6BA53148C}" type="slidenum">
              <a:rPr lang="en-US" b="1">
                <a:solidFill>
                  <a:srgbClr val="FFFFFF">
                    <a:lumMod val="65000"/>
                  </a:srgbClr>
                </a:solidFill>
                <a:ea typeface="MS PGothic" pitchFamily="34" charset="-128"/>
              </a:rPr>
              <a:pPr fontAlgn="base">
                <a:spcBef>
                  <a:spcPct val="0"/>
                </a:spcBef>
                <a:spcAft>
                  <a:spcPct val="0"/>
                </a:spcAft>
                <a:defRPr/>
              </a:pPr>
              <a:t>‹#›</a:t>
            </a:fld>
            <a:endParaRPr lang="en-US" b="1" dirty="0">
              <a:solidFill>
                <a:srgbClr val="FFFFFF">
                  <a:lumMod val="65000"/>
                </a:srgbClr>
              </a:solidFill>
              <a:ea typeface="MS PGothic" pitchFamily="34" charset="-128"/>
            </a:endParaRPr>
          </a:p>
        </p:txBody>
      </p:sp>
    </p:spTree>
    <p:extLst/>
  </p:cSld>
  <p:clrMapOvr>
    <a:masterClrMapping/>
  </p:clrMapOvr>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711200" y="523875"/>
            <a:ext cx="10363200" cy="990600"/>
          </a:xfrm>
        </p:spPr>
        <p:txBody>
          <a:bodyPr/>
          <a:lstStyle/>
          <a:p>
            <a:r>
              <a:rPr lang="en-US"/>
              <a:t>Click to edit Master title style</a:t>
            </a:r>
          </a:p>
        </p:txBody>
      </p:sp>
      <p:sp>
        <p:nvSpPr>
          <p:cNvPr id="3" name="Text Placeholder 2"/>
          <p:cNvSpPr>
            <a:spLocks noGrp="1"/>
          </p:cNvSpPr>
          <p:nvPr>
            <p:ph type="body" sz="half" idx="1"/>
          </p:nvPr>
        </p:nvSpPr>
        <p:spPr>
          <a:xfrm>
            <a:off x="711200" y="1828800"/>
            <a:ext cx="50800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994400" y="1828800"/>
            <a:ext cx="5080000" cy="3886200"/>
          </a:xfrm>
        </p:spPr>
        <p:txBody>
          <a:bodyPr/>
          <a:lstStyle/>
          <a:p>
            <a:pPr lvl="0"/>
            <a:r>
              <a:rPr lang="en-US" noProof="0"/>
              <a:t>Click icon to add chart</a:t>
            </a:r>
          </a:p>
        </p:txBody>
      </p:sp>
      <p:sp>
        <p:nvSpPr>
          <p:cNvPr id="5" name="Date Placeholder 4"/>
          <p:cNvSpPr>
            <a:spLocks noGrp="1" noChangeArrowheads="1"/>
          </p:cNvSpPr>
          <p:nvPr>
            <p:ph type="dt" sz="half" idx="10"/>
          </p:nvPr>
        </p:nvSpPr>
        <p:spPr>
          <a:xfrm>
            <a:off x="732367" y="6537325"/>
            <a:ext cx="1219200" cy="184150"/>
          </a:xfrm>
          <a:prstGeom prst="rect">
            <a:avLst/>
          </a:prstGeom>
        </p:spPr>
        <p:txBody>
          <a:bodyPr/>
          <a:lstStyle>
            <a:lvl1pPr>
              <a:defRPr/>
            </a:lvl1pPr>
          </a:lstStyle>
          <a:p>
            <a:pPr fontAlgn="base">
              <a:spcBef>
                <a:spcPct val="0"/>
              </a:spcBef>
              <a:spcAft>
                <a:spcPct val="0"/>
              </a:spcAft>
            </a:pPr>
            <a:endParaRPr lang="en-US" b="1">
              <a:solidFill>
                <a:srgbClr val="000000"/>
              </a:solidFill>
              <a:ea typeface="MS PGothic" pitchFamily="34" charset="-128"/>
            </a:endParaRPr>
          </a:p>
        </p:txBody>
      </p:sp>
      <p:sp>
        <p:nvSpPr>
          <p:cNvPr id="6" name="Footer Placeholder 5"/>
          <p:cNvSpPr>
            <a:spLocks noGrp="1" noChangeArrowheads="1"/>
          </p:cNvSpPr>
          <p:nvPr>
            <p:ph type="ftr" sz="quarter" idx="11"/>
          </p:nvPr>
        </p:nvSpPr>
        <p:spPr>
          <a:xfrm>
            <a:off x="1951567" y="6537325"/>
            <a:ext cx="8045451" cy="184150"/>
          </a:xfrm>
          <a:prstGeom prst="rect">
            <a:avLst/>
          </a:prstGeom>
        </p:spPr>
        <p:txBody>
          <a:bodyPr/>
          <a:lstStyle>
            <a:lvl1pPr>
              <a:defRPr/>
            </a:lvl1pPr>
          </a:lstStyle>
          <a:p>
            <a:pPr fontAlgn="base">
              <a:spcBef>
                <a:spcPct val="0"/>
              </a:spcBef>
              <a:spcAft>
                <a:spcPct val="0"/>
              </a:spcAft>
            </a:pPr>
            <a:r>
              <a:rPr lang="en-US" b="1">
                <a:solidFill>
                  <a:srgbClr val="000000"/>
                </a:solidFill>
                <a:ea typeface="MS PGothic" pitchFamily="34" charset="-128"/>
              </a:rPr>
              <a:t>IBM SPSS Predictive Analytics Workshop</a:t>
            </a:r>
          </a:p>
        </p:txBody>
      </p:sp>
      <p:sp>
        <p:nvSpPr>
          <p:cNvPr id="7" name="Slide Number Placeholder 6"/>
          <p:cNvSpPr>
            <a:spLocks noGrp="1" noChangeArrowheads="1"/>
          </p:cNvSpPr>
          <p:nvPr>
            <p:ph type="sldNum" sz="quarter" idx="12"/>
          </p:nvPr>
        </p:nvSpPr>
        <p:spPr>
          <a:xfrm>
            <a:off x="243418" y="6537325"/>
            <a:ext cx="488949" cy="184150"/>
          </a:xfrm>
          <a:prstGeom prst="rect">
            <a:avLst/>
          </a:prstGeom>
        </p:spPr>
        <p:txBody>
          <a:bodyPr/>
          <a:lstStyle>
            <a:lvl1pPr>
              <a:defRPr/>
            </a:lvl1pPr>
          </a:lstStyle>
          <a:p>
            <a:pPr fontAlgn="base">
              <a:spcBef>
                <a:spcPct val="0"/>
              </a:spcBef>
              <a:spcAft>
                <a:spcPct val="0"/>
              </a:spcAft>
            </a:pPr>
            <a:fld id="{10653849-82FE-4729-B2EC-E6E958421F11}" type="slidenum">
              <a:rPr lang="en-US" b="1" smtClean="0">
                <a:solidFill>
                  <a:srgbClr val="000000"/>
                </a:solidFill>
                <a:ea typeface="MS PGothic" pitchFamily="34" charset="-128"/>
              </a:rPr>
              <a:pPr fontAlgn="base">
                <a:spcBef>
                  <a:spcPct val="0"/>
                </a:spcBef>
                <a:spcAft>
                  <a:spcPct val="0"/>
                </a:spcAft>
              </a:pPr>
              <a:t>‹#›</a:t>
            </a:fld>
            <a:endParaRPr lang="en-US" b="1">
              <a:solidFill>
                <a:srgbClr val="000000"/>
              </a:solidFill>
              <a:ea typeface="MS PGothic" pitchFamily="34" charset="-128"/>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P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452255" y="6446615"/>
            <a:ext cx="7287491" cy="276999"/>
          </a:xfrm>
          <a:prstGeom prst="rect">
            <a:avLst/>
          </a:prstGeom>
          <a:noFill/>
        </p:spPr>
        <p:txBody>
          <a:bodyPr wrap="square" rtlCol="0">
            <a:spAutoFit/>
          </a:bodyPr>
          <a:lstStyle/>
          <a:p>
            <a:pPr fontAlgn="base">
              <a:spcBef>
                <a:spcPct val="0"/>
              </a:spcBef>
              <a:spcAft>
                <a:spcPct val="0"/>
              </a:spcAft>
            </a:pPr>
            <a:r>
              <a:rPr lang="en-US" sz="1200" dirty="0">
                <a:solidFill>
                  <a:srgbClr val="000000"/>
                </a:solidFill>
                <a:cs typeface="ＭＳ Ｐゴシック" charset="0"/>
              </a:rPr>
              <a:t>IBM Internal and Business </a:t>
            </a:r>
            <a:r>
              <a:rPr lang="en-US" sz="1200">
                <a:solidFill>
                  <a:srgbClr val="000000"/>
                </a:solidFill>
                <a:cs typeface="ＭＳ Ｐゴシック" charset="0"/>
              </a:rPr>
              <a:t>Partners Use Only </a:t>
            </a:r>
            <a:r>
              <a:rPr lang="en-US" sz="1200" dirty="0">
                <a:solidFill>
                  <a:srgbClr val="000000"/>
                </a:solidFill>
                <a:cs typeface="ＭＳ Ｐゴシック" charset="0"/>
              </a:rPr>
              <a:t>- </a:t>
            </a:r>
            <a:r>
              <a:rPr lang="en-US" sz="1200" b="1" dirty="0">
                <a:solidFill>
                  <a:srgbClr val="000000"/>
                </a:solidFill>
                <a:cs typeface="ＭＳ Ｐゴシック" charset="0"/>
              </a:rPr>
              <a:t>Not for External Distribution</a:t>
            </a:r>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609600" y="586832"/>
            <a:ext cx="10972800" cy="607980"/>
          </a:xfrm>
        </p:spPr>
        <p:txBody>
          <a:bodyPr/>
          <a:lstStyle>
            <a:lvl1pPr>
              <a:defRPr/>
            </a:lvl1pPr>
          </a:lstStyle>
          <a:p>
            <a:endParaRPr lang="en-US" dirty="0"/>
          </a:p>
        </p:txBody>
      </p:sp>
      <p:sp>
        <p:nvSpPr>
          <p:cNvPr id="7" name="Content Placeholder 2"/>
          <p:cNvSpPr>
            <a:spLocks noGrp="1"/>
          </p:cNvSpPr>
          <p:nvPr>
            <p:ph idx="12"/>
          </p:nvPr>
        </p:nvSpPr>
        <p:spPr>
          <a:xfrm>
            <a:off x="609600" y="1601893"/>
            <a:ext cx="10972800" cy="4567770"/>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2400" b="1"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355601" y="1471750"/>
            <a:ext cx="559223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hasCustomPrompt="1"/>
          </p:nvPr>
        </p:nvSpPr>
        <p:spPr>
          <a:xfrm>
            <a:off x="6151034" y="1471750"/>
            <a:ext cx="5594351"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bullets with graphic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83634" y="103189"/>
            <a:ext cx="10373077"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3" name="Text Placeholder 2"/>
          <p:cNvSpPr>
            <a:spLocks noGrp="1"/>
          </p:cNvSpPr>
          <p:nvPr>
            <p:ph type="body" sz="quarter" idx="11"/>
          </p:nvPr>
        </p:nvSpPr>
        <p:spPr>
          <a:xfrm>
            <a:off x="304800" y="981075"/>
            <a:ext cx="11049001" cy="5391944"/>
          </a:xfrm>
        </p:spPr>
        <p:txBody>
          <a:bodyPr/>
          <a:lstStyle>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p:cNvSpPr>
            <a:spLocks noGrp="1"/>
          </p:cNvSpPr>
          <p:nvPr>
            <p:ph type="sldNum" sz="quarter" idx="4"/>
          </p:nvPr>
        </p:nvSpPr>
        <p:spPr>
          <a:xfrm>
            <a:off x="11153423" y="6485468"/>
            <a:ext cx="812800" cy="372533"/>
          </a:xfrm>
          <a:prstGeom prst="rect">
            <a:avLst/>
          </a:prstGeom>
        </p:spPr>
        <p:txBody>
          <a:bodyPr vert="horz" lIns="91440" tIns="45720" rIns="91440" bIns="45720" rtlCol="0" anchor="ctr"/>
          <a:lstStyle>
            <a:lvl1pPr algn="r">
              <a:defRPr sz="900">
                <a:solidFill>
                  <a:schemeClr val="bg1">
                    <a:lumMod val="65000"/>
                  </a:schemeClr>
                </a:solidFill>
              </a:defRPr>
            </a:lvl1pPr>
          </a:lstStyle>
          <a:p>
            <a:fld id="{6C6A7680-854B-B649-89CD-6056432A2D0E}" type="slidenum">
              <a:rPr lang="en-US" smtClean="0"/>
              <a:pPr/>
              <a:t>‹#›</a:t>
            </a:fld>
            <a:endParaRPr lang="en-US" dirty="0"/>
          </a:p>
        </p:txBody>
      </p:sp>
    </p:spTree>
    <p:extLst>
      <p:ext uri="{BB962C8B-B14F-4D97-AF65-F5344CB8AC3E}">
        <p14:creationId xmlns:p14="http://schemas.microsoft.com/office/powerpoint/2010/main" val="969454148"/>
      </p:ext>
    </p:extLst>
  </p:cSld>
  <p:clrMapOvr>
    <a:masterClrMapping/>
  </p:clrMapOvr>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Title 1"/>
          <p:cNvSpPr>
            <a:spLocks noGrp="1"/>
          </p:cNvSpPr>
          <p:nvPr>
            <p:ph type="title"/>
          </p:nvPr>
        </p:nvSpPr>
        <p:spPr>
          <a:xfrm>
            <a:off x="148171" y="247648"/>
            <a:ext cx="10710333" cy="766763"/>
          </a:xfrm>
        </p:spPr>
        <p:txBody>
          <a:bodyPr/>
          <a:lstStyle/>
          <a:p>
            <a:r>
              <a:rPr lang="en-US"/>
              <a:t>Click to edit Master title style</a:t>
            </a:r>
          </a:p>
        </p:txBody>
      </p:sp>
    </p:spTree>
    <p:extLst>
      <p:ext uri="{BB962C8B-B14F-4D97-AF65-F5344CB8AC3E}">
        <p14:creationId xmlns:p14="http://schemas.microsoft.com/office/powerpoint/2010/main" val="6894644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theme" Target="../theme/theme2.xml"/><Relationship Id="rId19"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918" y="280925"/>
            <a:ext cx="1612900"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353484" y="593725"/>
            <a:ext cx="11394016" cy="5016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a:p>
        </p:txBody>
      </p:sp>
      <p:sp>
        <p:nvSpPr>
          <p:cNvPr id="27651" name="Rectangle 3"/>
          <p:cNvSpPr>
            <a:spLocks noGrp="1" noChangeArrowheads="1"/>
          </p:cNvSpPr>
          <p:nvPr>
            <p:ph type="body" idx="1"/>
          </p:nvPr>
        </p:nvSpPr>
        <p:spPr bwMode="auto">
          <a:xfrm>
            <a:off x="355600" y="1269874"/>
            <a:ext cx="11389784" cy="509917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a:t>
            </a:r>
            <a:r>
              <a:rPr lang="en-US" dirty="0" smtClean="0"/>
              <a:t>master </a:t>
            </a:r>
            <a:r>
              <a:rPr lang="en-US" dirty="0"/>
              <a:t>text styles</a:t>
            </a:r>
          </a:p>
          <a:p>
            <a:pPr lvl="1"/>
            <a:r>
              <a:rPr lang="en-US" dirty="0"/>
              <a:t>Second level</a:t>
            </a:r>
          </a:p>
          <a:p>
            <a:pPr lvl="2"/>
            <a:r>
              <a:rPr lang="en-US" dirty="0"/>
              <a:t>Third level</a:t>
            </a:r>
          </a:p>
        </p:txBody>
      </p:sp>
      <p:sp>
        <p:nvSpPr>
          <p:cNvPr id="27652" name="Line 4"/>
          <p:cNvSpPr>
            <a:spLocks noChangeShapeType="1"/>
          </p:cNvSpPr>
          <p:nvPr/>
        </p:nvSpPr>
        <p:spPr bwMode="auto">
          <a:xfrm>
            <a:off x="345018" y="549275"/>
            <a:ext cx="114935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sz="1800">
              <a:solidFill>
                <a:srgbClr val="000000"/>
              </a:solidFill>
            </a:endParaRPr>
          </a:p>
        </p:txBody>
      </p:sp>
      <p:sp>
        <p:nvSpPr>
          <p:cNvPr id="1029" name="Rectangle 6"/>
          <p:cNvSpPr>
            <a:spLocks noChangeArrowheads="1"/>
          </p:cNvSpPr>
          <p:nvPr/>
        </p:nvSpPr>
        <p:spPr bwMode="black">
          <a:xfrm>
            <a:off x="7912100"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srgbClr val="000000"/>
                </a:solidFill>
                <a:cs typeface="ＭＳ Ｐゴシック" charset="0"/>
              </a:rPr>
              <a:t>© 2017 IBM Corporation</a:t>
            </a:r>
          </a:p>
        </p:txBody>
      </p:sp>
      <p:sp>
        <p:nvSpPr>
          <p:cNvPr id="27654" name="Rectangle 6"/>
          <p:cNvSpPr>
            <a:spLocks noChangeArrowheads="1"/>
          </p:cNvSpPr>
          <p:nvPr/>
        </p:nvSpPr>
        <p:spPr bwMode="auto">
          <a:xfrm>
            <a:off x="254000" y="6456363"/>
            <a:ext cx="736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fld id="{35981CAD-D717-E041-9EB6-AABBDF800876}" type="slidenum">
              <a:rPr lang="en-US" sz="1000">
                <a:solidFill>
                  <a:srgbClr val="000000"/>
                </a:solidFill>
              </a:rPr>
              <a:pPr fontAlgn="base">
                <a:spcBef>
                  <a:spcPct val="0"/>
                </a:spcBef>
                <a:spcAft>
                  <a:spcPct val="0"/>
                </a:spcAft>
                <a:defRPr/>
              </a:pPr>
              <a:t>‹#›</a:t>
            </a:fld>
            <a:endParaRPr lang="en-US" sz="1000">
              <a:solidFill>
                <a:srgbClr val="000000"/>
              </a:solidFill>
            </a:endParaRPr>
          </a:p>
        </p:txBody>
      </p:sp>
      <p:pic>
        <p:nvPicPr>
          <p:cNvPr id="1031" name="Picture 7" descr="ibm_sp_lockup_western-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65273" y="257493"/>
            <a:ext cx="1090176"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1409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 id="2147483679" r:id="rId10"/>
    <p:sldLayoutId id="2147483699" r:id="rId11"/>
    <p:sldLayoutId id="2147483700" r:id="rId12"/>
    <p:sldLayoutId id="2147483701" r:id="rId13"/>
  </p:sldLayoutIdLst>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3484" y="593725"/>
            <a:ext cx="11394016" cy="1004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355600" y="1873250"/>
            <a:ext cx="11389784"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345018" y="549275"/>
            <a:ext cx="114935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sz="1800" b="1">
              <a:solidFill>
                <a:srgbClr val="000000"/>
              </a:solidFill>
              <a:ea typeface="MS PGothic" pitchFamily="34" charset="-128"/>
            </a:endParaRPr>
          </a:p>
        </p:txBody>
      </p:sp>
      <p:sp>
        <p:nvSpPr>
          <p:cNvPr id="1030" name="Rectangle 6"/>
          <p:cNvSpPr>
            <a:spLocks noChangeArrowheads="1"/>
          </p:cNvSpPr>
          <p:nvPr/>
        </p:nvSpPr>
        <p:spPr bwMode="auto">
          <a:xfrm>
            <a:off x="254000" y="6456363"/>
            <a:ext cx="73660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fld id="{4E1854E9-715B-4803-998F-94C4FFA66C4C}" type="slidenum">
              <a:rPr lang="en-US" altLang="en-US" sz="1000" b="1">
                <a:solidFill>
                  <a:srgbClr val="000000"/>
                </a:solidFill>
                <a:ea typeface="MS PGothic" pitchFamily="34" charset="-128"/>
              </a:rPr>
              <a:pPr eaLnBrk="1" fontAlgn="base" hangingPunct="1">
                <a:spcBef>
                  <a:spcPct val="0"/>
                </a:spcBef>
                <a:spcAft>
                  <a:spcPct val="0"/>
                </a:spcAft>
              </a:pPr>
              <a:t>‹#›</a:t>
            </a:fld>
            <a:endParaRPr lang="en-US" altLang="en-US" sz="1000" b="1">
              <a:solidFill>
                <a:srgbClr val="000000"/>
              </a:solidFill>
              <a:ea typeface="MS PGothic" pitchFamily="34" charset="-128"/>
            </a:endParaRPr>
          </a:p>
        </p:txBody>
      </p:sp>
      <p:pic>
        <p:nvPicPr>
          <p:cNvPr id="2" name="Picture 7" descr="ibm_sp_lockup_western-0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19834" y="150814"/>
            <a:ext cx="1413933"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2" name="TextBox 1"/>
          <p:cNvSpPr txBox="1">
            <a:spLocks noChangeArrowheads="1"/>
          </p:cNvSpPr>
          <p:nvPr/>
        </p:nvSpPr>
        <p:spPr bwMode="auto">
          <a:xfrm>
            <a:off x="254000" y="246064"/>
            <a:ext cx="15815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r>
              <a:rPr lang="en-US" altLang="en-US" sz="1600" b="1" dirty="0">
                <a:solidFill>
                  <a:srgbClr val="000000"/>
                </a:solidFill>
                <a:latin typeface="Helvetica" pitchFamily="34" charset="0"/>
                <a:ea typeface="MS PGothic" pitchFamily="34" charset="-128"/>
                <a:cs typeface="Helvetica" pitchFamily="34" charset="0"/>
              </a:rPr>
              <a:t>IBM Analytics </a:t>
            </a:r>
          </a:p>
        </p:txBody>
      </p:sp>
    </p:spTree>
    <p:extLst>
      <p:ext uri="{BB962C8B-B14F-4D97-AF65-F5344CB8AC3E}">
        <p14:creationId xmlns:p14="http://schemas.microsoft.com/office/powerpoint/2010/main" val="203754482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200">
          <a:solidFill>
            <a:schemeClr val="tx1"/>
          </a:solidFill>
          <a:latin typeface="Arial" charset="0"/>
        </a:defRPr>
      </a:lvl2pPr>
      <a:lvl3pPr algn="l" rtl="0" eaLnBrk="1" fontAlgn="base" hangingPunct="1">
        <a:spcBef>
          <a:spcPct val="0"/>
        </a:spcBef>
        <a:spcAft>
          <a:spcPct val="0"/>
        </a:spcAft>
        <a:defRPr sz="2200">
          <a:solidFill>
            <a:schemeClr val="tx1"/>
          </a:solidFill>
          <a:latin typeface="Arial" charset="0"/>
        </a:defRPr>
      </a:lvl3pPr>
      <a:lvl4pPr algn="l" rtl="0" eaLnBrk="1" fontAlgn="base" hangingPunct="1">
        <a:spcBef>
          <a:spcPct val="0"/>
        </a:spcBef>
        <a:spcAft>
          <a:spcPct val="0"/>
        </a:spcAft>
        <a:defRPr sz="2200">
          <a:solidFill>
            <a:schemeClr val="tx1"/>
          </a:solidFill>
          <a:latin typeface="Arial" charset="0"/>
        </a:defRPr>
      </a:lvl4pPr>
      <a:lvl5pPr algn="l" rtl="0" eaLnBrk="1" fontAlgn="base" hangingPunct="1">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p:titleStyle>
    <p:bodyStyle>
      <a:lvl1pPr marL="176213" indent="-176213" algn="l" rtl="0" eaLnBrk="1" fontAlgn="base" hangingPunct="1">
        <a:spcBef>
          <a:spcPct val="20000"/>
        </a:spcBef>
        <a:spcAft>
          <a:spcPct val="0"/>
        </a:spcAft>
        <a:buClr>
          <a:schemeClr val="tx1"/>
        </a:buClr>
        <a:buFont typeface="Wingdings" panose="05000000000000000000" pitchFamily="2" charset="2"/>
        <a:buChar char="§"/>
        <a:defRPr sz="1600">
          <a:solidFill>
            <a:srgbClr val="000000"/>
          </a:solidFill>
          <a:latin typeface="+mn-lt"/>
          <a:ea typeface="+mn-ea"/>
          <a:cs typeface="+mn-cs"/>
        </a:defRPr>
      </a:lvl1pPr>
      <a:lvl2pPr marL="515938" indent="-225425" algn="l" rtl="0" eaLnBrk="1" fontAlgn="base" hangingPunct="1">
        <a:spcBef>
          <a:spcPct val="20000"/>
        </a:spcBef>
        <a:spcAft>
          <a:spcPct val="0"/>
        </a:spcAft>
        <a:buClr>
          <a:schemeClr val="tx1"/>
        </a:buClr>
        <a:buFont typeface="Symbol" panose="05050102010706020507" pitchFamily="18" charset="2"/>
        <a:buChar char="-"/>
        <a:defRPr sz="1600">
          <a:solidFill>
            <a:schemeClr val="tx1"/>
          </a:solidFill>
          <a:latin typeface="+mn-lt"/>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defRPr>
      </a:lvl4pPr>
      <a:lvl5pPr marL="1719263" indent="-7938" algn="l" rtl="0" eaLnBrk="1" fontAlgn="base" hangingPunct="1">
        <a:spcBef>
          <a:spcPct val="20000"/>
        </a:spcBef>
        <a:spcAft>
          <a:spcPct val="0"/>
        </a:spcAft>
        <a:buClr>
          <a:schemeClr val="tx1"/>
        </a:buClr>
        <a:defRPr sz="1200">
          <a:solidFill>
            <a:schemeClr val="tx1"/>
          </a:solidFill>
          <a:latin typeface="+mn-lt"/>
        </a:defRPr>
      </a:lvl5pPr>
      <a:lvl6pPr marL="2176463" indent="-7938" algn="l" rtl="0" eaLnBrk="1" fontAlgn="base" hangingPunct="1">
        <a:spcBef>
          <a:spcPct val="20000"/>
        </a:spcBef>
        <a:spcAft>
          <a:spcPct val="0"/>
        </a:spcAft>
        <a:buClr>
          <a:schemeClr val="tx1"/>
        </a:buClr>
        <a:defRPr sz="1200">
          <a:solidFill>
            <a:schemeClr val="tx1"/>
          </a:solidFill>
          <a:latin typeface="+mn-lt"/>
        </a:defRPr>
      </a:lvl6pPr>
      <a:lvl7pPr marL="2633663" indent="-7938" algn="l" rtl="0" eaLnBrk="1" fontAlgn="base" hangingPunct="1">
        <a:spcBef>
          <a:spcPct val="20000"/>
        </a:spcBef>
        <a:spcAft>
          <a:spcPct val="0"/>
        </a:spcAft>
        <a:buClr>
          <a:schemeClr val="tx1"/>
        </a:buClr>
        <a:defRPr sz="1200">
          <a:solidFill>
            <a:schemeClr val="tx1"/>
          </a:solidFill>
          <a:latin typeface="+mn-lt"/>
        </a:defRPr>
      </a:lvl7pPr>
      <a:lvl8pPr marL="3090863" indent="-7938" algn="l" rtl="0" eaLnBrk="1" fontAlgn="base" hangingPunct="1">
        <a:spcBef>
          <a:spcPct val="20000"/>
        </a:spcBef>
        <a:spcAft>
          <a:spcPct val="0"/>
        </a:spcAft>
        <a:buClr>
          <a:schemeClr val="tx1"/>
        </a:buClr>
        <a:defRPr sz="1200">
          <a:solidFill>
            <a:schemeClr val="tx1"/>
          </a:solidFill>
          <a:latin typeface="+mn-lt"/>
        </a:defRPr>
      </a:lvl8pPr>
      <a:lvl9pPr marL="3548063" indent="-7938" algn="l" rtl="0" eaLnBrk="1" fontAlgn="base" hangingPunct="1">
        <a:spcBef>
          <a:spcPct val="20000"/>
        </a:spcBef>
        <a:spcAft>
          <a:spcPct val="0"/>
        </a:spcAft>
        <a:buClr>
          <a:schemeClr val="tx1"/>
        </a:buCl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developer.ibm.com/predictiveanalytics" TargetMode="External"/><Relationship Id="rId5"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1.png"/><Relationship Id="rId5"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1.png"/><Relationship Id="rId5"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5" Type="http://schemas.openxmlformats.org/officeDocument/2006/relationships/image" Target="../media/image77.emf"/><Relationship Id="rId6" Type="http://schemas.openxmlformats.org/officeDocument/2006/relationships/image" Target="../media/image78.emf"/><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46" Type="http://schemas.openxmlformats.org/officeDocument/2006/relationships/image" Target="../media/image122.png"/><Relationship Id="rId20" Type="http://schemas.openxmlformats.org/officeDocument/2006/relationships/image" Target="../media/image96.png"/><Relationship Id="rId21" Type="http://schemas.openxmlformats.org/officeDocument/2006/relationships/image" Target="../media/image97.png"/><Relationship Id="rId22" Type="http://schemas.openxmlformats.org/officeDocument/2006/relationships/image" Target="../media/image98.png"/><Relationship Id="rId23" Type="http://schemas.openxmlformats.org/officeDocument/2006/relationships/image" Target="../media/image99.png"/><Relationship Id="rId24" Type="http://schemas.openxmlformats.org/officeDocument/2006/relationships/image" Target="../media/image100.png"/><Relationship Id="rId25" Type="http://schemas.openxmlformats.org/officeDocument/2006/relationships/image" Target="../media/image101.png"/><Relationship Id="rId26" Type="http://schemas.openxmlformats.org/officeDocument/2006/relationships/image" Target="../media/image102.png"/><Relationship Id="rId27" Type="http://schemas.openxmlformats.org/officeDocument/2006/relationships/image" Target="../media/image103.png"/><Relationship Id="rId28" Type="http://schemas.openxmlformats.org/officeDocument/2006/relationships/image" Target="../media/image104.png"/><Relationship Id="rId29"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jpeg"/><Relationship Id="rId4" Type="http://schemas.openxmlformats.org/officeDocument/2006/relationships/image" Target="../media/image80.png"/><Relationship Id="rId5" Type="http://schemas.openxmlformats.org/officeDocument/2006/relationships/image" Target="../media/image81.png"/><Relationship Id="rId30" Type="http://schemas.openxmlformats.org/officeDocument/2006/relationships/image" Target="../media/image106.png"/><Relationship Id="rId31" Type="http://schemas.openxmlformats.org/officeDocument/2006/relationships/image" Target="../media/image107.png"/><Relationship Id="rId32" Type="http://schemas.openxmlformats.org/officeDocument/2006/relationships/image" Target="../media/image108.png"/><Relationship Id="rId9" Type="http://schemas.openxmlformats.org/officeDocument/2006/relationships/image" Target="../media/image85.jpe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33" Type="http://schemas.openxmlformats.org/officeDocument/2006/relationships/image" Target="../media/image109.png"/><Relationship Id="rId34" Type="http://schemas.openxmlformats.org/officeDocument/2006/relationships/image" Target="../media/image110.png"/><Relationship Id="rId35" Type="http://schemas.openxmlformats.org/officeDocument/2006/relationships/image" Target="../media/image111.png"/><Relationship Id="rId36" Type="http://schemas.openxmlformats.org/officeDocument/2006/relationships/image" Target="../media/image112.png"/><Relationship Id="rId10" Type="http://schemas.openxmlformats.org/officeDocument/2006/relationships/image" Target="../media/image86.png"/><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4" Type="http://schemas.openxmlformats.org/officeDocument/2006/relationships/image" Target="../media/image90.png"/><Relationship Id="rId15" Type="http://schemas.openxmlformats.org/officeDocument/2006/relationships/image" Target="../media/image91.png"/><Relationship Id="rId16" Type="http://schemas.openxmlformats.org/officeDocument/2006/relationships/image" Target="../media/image92.png"/><Relationship Id="rId17" Type="http://schemas.openxmlformats.org/officeDocument/2006/relationships/image" Target="../media/image93.png"/><Relationship Id="rId18" Type="http://schemas.openxmlformats.org/officeDocument/2006/relationships/image" Target="../media/image94.png"/><Relationship Id="rId19" Type="http://schemas.openxmlformats.org/officeDocument/2006/relationships/image" Target="../media/image95.png"/><Relationship Id="rId37" Type="http://schemas.openxmlformats.org/officeDocument/2006/relationships/image" Target="../media/image113.png"/><Relationship Id="rId38" Type="http://schemas.openxmlformats.org/officeDocument/2006/relationships/image" Target="../media/image114.png"/><Relationship Id="rId39" Type="http://schemas.openxmlformats.org/officeDocument/2006/relationships/image" Target="../media/image115.png"/><Relationship Id="rId40" Type="http://schemas.openxmlformats.org/officeDocument/2006/relationships/image" Target="../media/image116.png"/><Relationship Id="rId41" Type="http://schemas.openxmlformats.org/officeDocument/2006/relationships/image" Target="../media/image117.png"/><Relationship Id="rId42" Type="http://schemas.openxmlformats.org/officeDocument/2006/relationships/image" Target="../media/image118.png"/><Relationship Id="rId43" Type="http://schemas.openxmlformats.org/officeDocument/2006/relationships/image" Target="../media/image119.png"/><Relationship Id="rId44" Type="http://schemas.openxmlformats.org/officeDocument/2006/relationships/image" Target="../media/image120.png"/><Relationship Id="rId45"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hyperlink" Target="http://www.amazon.com/gp/reader/0123747651/ref=sib_dp_pt" TargetMode="External"/><Relationship Id="rId4" Type="http://schemas.openxmlformats.org/officeDocument/2006/relationships/image" Target="../media/image141.jpe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1751014" y="1925052"/>
            <a:ext cx="8181975" cy="1077913"/>
          </a:xfrm>
        </p:spPr>
        <p:txBody>
          <a:bodyPr/>
          <a:lstStyle/>
          <a:p>
            <a:r>
              <a:rPr lang="en-US" sz="3200" dirty="0" smtClean="0"/>
              <a:t>Data Science Workshop </a:t>
            </a:r>
            <a:r>
              <a:rPr lang="en-US" dirty="0"/>
              <a:t/>
            </a:r>
            <a:br>
              <a:rPr lang="en-US" dirty="0"/>
            </a:br>
            <a:r>
              <a:rPr lang="en-US" sz="2800" dirty="0"/>
              <a:t>with IBM SPSS Modeler</a:t>
            </a:r>
            <a:endParaRPr lang="en-AU" sz="2800" dirty="0"/>
          </a:p>
        </p:txBody>
      </p:sp>
      <p:sp>
        <p:nvSpPr>
          <p:cNvPr id="2" name="Subtitle 1"/>
          <p:cNvSpPr>
            <a:spLocks noGrp="1"/>
          </p:cNvSpPr>
          <p:nvPr>
            <p:ph type="subTitle" sz="quarter" idx="1"/>
          </p:nvPr>
        </p:nvSpPr>
        <p:spPr>
          <a:xfrm>
            <a:off x="1751013" y="2864687"/>
            <a:ext cx="4805362" cy="492125"/>
          </a:xfrm>
        </p:spPr>
        <p:txBody>
          <a:bodyPr/>
          <a:lstStyle/>
          <a:p>
            <a:r>
              <a:rPr lang="en-US" i="1" dirty="0">
                <a:solidFill>
                  <a:srgbClr val="FF0000"/>
                </a:solidFill>
              </a:rPr>
              <a:t>Add Date and Location and Presenter Name</a:t>
            </a:r>
          </a:p>
        </p:txBody>
      </p:sp>
    </p:spTree>
    <p:extLst>
      <p:ext uri="{BB962C8B-B14F-4D97-AF65-F5344CB8AC3E}">
        <p14:creationId xmlns:p14="http://schemas.microsoft.com/office/powerpoint/2010/main" val="1241605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a:spLocks noChangeAspect="1"/>
          </p:cNvSpPr>
          <p:nvPr/>
        </p:nvSpPr>
        <p:spPr bwMode="auto">
          <a:xfrm>
            <a:off x="3779255" y="1653734"/>
            <a:ext cx="754460" cy="755023"/>
          </a:xfrm>
          <a:prstGeom prst="ellipse">
            <a:avLst/>
          </a:prstGeom>
          <a:solidFill>
            <a:srgbClr val="DD731C"/>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
        <p:nvSpPr>
          <p:cNvPr id="47110" name="TextBox 41"/>
          <p:cNvSpPr txBox="1">
            <a:spLocks noChangeArrowheads="1"/>
          </p:cNvSpPr>
          <p:nvPr/>
        </p:nvSpPr>
        <p:spPr bwMode="auto">
          <a:xfrm>
            <a:off x="1982788" y="1755776"/>
            <a:ext cx="1797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400" b="1">
                <a:solidFill>
                  <a:srgbClr val="E68537"/>
                </a:solidFill>
              </a:rPr>
              <a:t>Evidence-based medicine</a:t>
            </a:r>
          </a:p>
        </p:txBody>
      </p:sp>
      <p:sp>
        <p:nvSpPr>
          <p:cNvPr id="45" name="Oval 44"/>
          <p:cNvSpPr>
            <a:spLocks noChangeAspect="1"/>
          </p:cNvSpPr>
          <p:nvPr/>
        </p:nvSpPr>
        <p:spPr bwMode="auto">
          <a:xfrm>
            <a:off x="3779255" y="3497409"/>
            <a:ext cx="754460" cy="755023"/>
          </a:xfrm>
          <a:prstGeom prst="ellipse">
            <a:avLst/>
          </a:prstGeom>
          <a:solidFill>
            <a:schemeClr val="accent1"/>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
        <p:nvSpPr>
          <p:cNvPr id="47114" name="TextBox 1"/>
          <p:cNvSpPr txBox="1">
            <a:spLocks noChangeArrowheads="1"/>
          </p:cNvSpPr>
          <p:nvPr/>
        </p:nvSpPr>
        <p:spPr bwMode="auto">
          <a:xfrm>
            <a:off x="1803400" y="3613151"/>
            <a:ext cx="197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400" b="1">
                <a:solidFill>
                  <a:srgbClr val="00C0EE"/>
                </a:solidFill>
              </a:rPr>
              <a:t>Crime prediction</a:t>
            </a:r>
            <a:br>
              <a:rPr lang="en-US" altLang="en-US" sz="1400" b="1">
                <a:solidFill>
                  <a:srgbClr val="00C0EE"/>
                </a:solidFill>
              </a:rPr>
            </a:br>
            <a:r>
              <a:rPr lang="en-US" altLang="en-US" sz="1400" b="1">
                <a:solidFill>
                  <a:srgbClr val="00C0EE"/>
                </a:solidFill>
              </a:rPr>
              <a:t>and prevention</a:t>
            </a:r>
          </a:p>
        </p:txBody>
      </p:sp>
      <p:sp>
        <p:nvSpPr>
          <p:cNvPr id="52" name="Oval 51"/>
          <p:cNvSpPr>
            <a:spLocks noChangeAspect="1"/>
          </p:cNvSpPr>
          <p:nvPr/>
        </p:nvSpPr>
        <p:spPr bwMode="auto">
          <a:xfrm>
            <a:off x="3779257" y="4419985"/>
            <a:ext cx="758789" cy="753545"/>
          </a:xfrm>
          <a:prstGeom prst="ellipse">
            <a:avLst/>
          </a:prstGeom>
          <a:solidFill>
            <a:srgbClr val="FDB813"/>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
        <p:nvSpPr>
          <p:cNvPr id="47118" name="TextBox 35"/>
          <p:cNvSpPr txBox="1">
            <a:spLocks noChangeArrowheads="1"/>
          </p:cNvSpPr>
          <p:nvPr/>
        </p:nvSpPr>
        <p:spPr bwMode="auto">
          <a:xfrm>
            <a:off x="2009776" y="4535489"/>
            <a:ext cx="1770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400" b="1">
                <a:solidFill>
                  <a:srgbClr val="FDB813"/>
                </a:solidFill>
              </a:rPr>
              <a:t>Supply chain management</a:t>
            </a:r>
          </a:p>
        </p:txBody>
      </p:sp>
      <p:sp>
        <p:nvSpPr>
          <p:cNvPr id="63" name="Oval 62"/>
          <p:cNvSpPr>
            <a:spLocks noChangeAspect="1"/>
          </p:cNvSpPr>
          <p:nvPr/>
        </p:nvSpPr>
        <p:spPr bwMode="auto">
          <a:xfrm>
            <a:off x="3779256" y="5341084"/>
            <a:ext cx="754549" cy="755023"/>
          </a:xfrm>
          <a:prstGeom prst="ellipse">
            <a:avLst/>
          </a:prstGeom>
          <a:solidFill>
            <a:srgbClr val="006058"/>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
        <p:nvSpPr>
          <p:cNvPr id="47122" name="TextBox 47"/>
          <p:cNvSpPr txBox="1">
            <a:spLocks noChangeArrowheads="1"/>
          </p:cNvSpPr>
          <p:nvPr/>
        </p:nvSpPr>
        <p:spPr bwMode="auto">
          <a:xfrm>
            <a:off x="2249488" y="5456239"/>
            <a:ext cx="1530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400" b="1">
                <a:solidFill>
                  <a:srgbClr val="00736B"/>
                </a:solidFill>
              </a:rPr>
              <a:t>Process optimization</a:t>
            </a:r>
          </a:p>
        </p:txBody>
      </p:sp>
      <p:sp>
        <p:nvSpPr>
          <p:cNvPr id="75" name="Oval 74"/>
          <p:cNvSpPr>
            <a:spLocks noChangeAspect="1"/>
          </p:cNvSpPr>
          <p:nvPr/>
        </p:nvSpPr>
        <p:spPr bwMode="auto">
          <a:xfrm>
            <a:off x="3779255" y="2576310"/>
            <a:ext cx="754460" cy="753545"/>
          </a:xfrm>
          <a:prstGeom prst="ellipse">
            <a:avLst/>
          </a:prstGeom>
          <a:solidFill>
            <a:srgbClr val="003F69"/>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accent1"/>
              </a:solidFill>
            </a:endParaRPr>
          </a:p>
        </p:txBody>
      </p:sp>
      <p:sp>
        <p:nvSpPr>
          <p:cNvPr id="47126" name="TextBox 67"/>
          <p:cNvSpPr txBox="1">
            <a:spLocks noChangeArrowheads="1"/>
          </p:cNvSpPr>
          <p:nvPr/>
        </p:nvSpPr>
        <p:spPr bwMode="auto">
          <a:xfrm>
            <a:off x="2270126" y="2690814"/>
            <a:ext cx="1509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400" b="1">
                <a:solidFill>
                  <a:srgbClr val="005279"/>
                </a:solidFill>
              </a:rPr>
              <a:t>Human capital management</a:t>
            </a:r>
          </a:p>
        </p:txBody>
      </p:sp>
      <p:grpSp>
        <p:nvGrpSpPr>
          <p:cNvPr id="47127" name="Group 102"/>
          <p:cNvGrpSpPr>
            <a:grpSpLocks/>
          </p:cNvGrpSpPr>
          <p:nvPr/>
        </p:nvGrpSpPr>
        <p:grpSpPr bwMode="auto">
          <a:xfrm>
            <a:off x="2133600" y="1552575"/>
            <a:ext cx="8020050" cy="4643438"/>
            <a:chOff x="608888" y="1553037"/>
            <a:chExt cx="6973914" cy="4643761"/>
          </a:xfrm>
        </p:grpSpPr>
        <p:cxnSp>
          <p:nvCxnSpPr>
            <p:cNvPr id="72" name="Straight Connector 71"/>
            <p:cNvCxnSpPr/>
            <p:nvPr/>
          </p:nvCxnSpPr>
          <p:spPr bwMode="auto">
            <a:xfrm flipV="1">
              <a:off x="608888" y="2475439"/>
              <a:ext cx="6973914" cy="33339"/>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bwMode="auto">
            <a:xfrm flipV="1">
              <a:off x="608888" y="3396253"/>
              <a:ext cx="6973914" cy="34927"/>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bwMode="auto">
            <a:xfrm flipV="1">
              <a:off x="608888" y="4318654"/>
              <a:ext cx="6973914" cy="34927"/>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bwMode="auto">
            <a:xfrm flipV="1">
              <a:off x="608888" y="5241057"/>
              <a:ext cx="6973914" cy="33339"/>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bwMode="auto">
            <a:xfrm flipV="1">
              <a:off x="608888" y="6163458"/>
              <a:ext cx="6973914" cy="33340"/>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bwMode="auto">
            <a:xfrm flipV="1">
              <a:off x="608888" y="1553037"/>
              <a:ext cx="6973914" cy="33340"/>
            </a:xfrm>
            <a:prstGeom prst="line">
              <a:avLst/>
            </a:prstGeom>
            <a:ln w="6350" cap="rnd" cmpd="sng" algn="ctr">
              <a:solidFill>
                <a:srgbClr val="7F7E7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7128" name="TextBox 35"/>
          <p:cNvSpPr txBox="1">
            <a:spLocks noChangeArrowheads="1"/>
          </p:cNvSpPr>
          <p:nvPr/>
        </p:nvSpPr>
        <p:spPr bwMode="auto">
          <a:xfrm>
            <a:off x="5386388" y="1698625"/>
            <a:ext cx="4584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300">
                <a:solidFill>
                  <a:srgbClr val="7F7E7E"/>
                </a:solidFill>
              </a:rPr>
              <a:t>Improving patient care and satisfaction</a:t>
            </a:r>
          </a:p>
          <a:p>
            <a:pPr eaLnBrk="1" hangingPunct="1">
              <a:buFont typeface="Arial" panose="020B0604020202020204" pitchFamily="34" charset="0"/>
              <a:buChar char="•"/>
            </a:pPr>
            <a:r>
              <a:rPr lang="en-US" altLang="en-US" sz="1300">
                <a:solidFill>
                  <a:srgbClr val="7F7E7E"/>
                </a:solidFill>
              </a:rPr>
              <a:t>Reducing costs through optimized allocation of resources</a:t>
            </a:r>
          </a:p>
          <a:p>
            <a:pPr eaLnBrk="1" hangingPunct="1">
              <a:buFont typeface="Arial" panose="020B0604020202020204" pitchFamily="34" charset="0"/>
              <a:buChar char="•"/>
            </a:pPr>
            <a:r>
              <a:rPr lang="en-US" altLang="en-US" sz="1300">
                <a:solidFill>
                  <a:srgbClr val="7F7E7E"/>
                </a:solidFill>
              </a:rPr>
              <a:t>Measuring and improving patient outcomes</a:t>
            </a:r>
          </a:p>
        </p:txBody>
      </p:sp>
      <p:sp>
        <p:nvSpPr>
          <p:cNvPr id="47129" name="TextBox 35"/>
          <p:cNvSpPr txBox="1">
            <a:spLocks noChangeArrowheads="1"/>
          </p:cNvSpPr>
          <p:nvPr/>
        </p:nvSpPr>
        <p:spPr bwMode="auto">
          <a:xfrm>
            <a:off x="5386389" y="2613025"/>
            <a:ext cx="4237037"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300">
                <a:solidFill>
                  <a:srgbClr val="7F7E7E"/>
                </a:solidFill>
              </a:rPr>
              <a:t> Acquiring, growing and retaining employees</a:t>
            </a:r>
          </a:p>
          <a:p>
            <a:pPr eaLnBrk="1" hangingPunct="1">
              <a:buFont typeface="Arial" panose="020B0604020202020204" pitchFamily="34" charset="0"/>
              <a:buChar char="•"/>
            </a:pPr>
            <a:r>
              <a:rPr lang="en-US" altLang="en-US" sz="1300">
                <a:solidFill>
                  <a:srgbClr val="7F7E7E"/>
                </a:solidFill>
              </a:rPr>
              <a:t> Helping ensure optimal staff levels</a:t>
            </a:r>
          </a:p>
          <a:p>
            <a:pPr eaLnBrk="1" hangingPunct="1">
              <a:buFont typeface="Arial" panose="020B0604020202020204" pitchFamily="34" charset="0"/>
              <a:buChar char="•"/>
            </a:pPr>
            <a:r>
              <a:rPr lang="en-US" altLang="en-US" sz="1300">
                <a:solidFill>
                  <a:srgbClr val="7F7E7E"/>
                </a:solidFill>
              </a:rPr>
              <a:t> Increasing performance, efficiency and engagement</a:t>
            </a:r>
          </a:p>
        </p:txBody>
      </p:sp>
      <p:sp>
        <p:nvSpPr>
          <p:cNvPr id="47130" name="TextBox 35"/>
          <p:cNvSpPr txBox="1">
            <a:spLocks noChangeArrowheads="1"/>
          </p:cNvSpPr>
          <p:nvPr/>
        </p:nvSpPr>
        <p:spPr bwMode="auto">
          <a:xfrm>
            <a:off x="5386388" y="3556000"/>
            <a:ext cx="35433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300">
                <a:solidFill>
                  <a:srgbClr val="7F7E7E"/>
                </a:solidFill>
              </a:rPr>
              <a:t>Identifying predictors of threat and fraud</a:t>
            </a:r>
          </a:p>
          <a:p>
            <a:pPr eaLnBrk="1" hangingPunct="1">
              <a:buFont typeface="Arial" panose="020B0604020202020204" pitchFamily="34" charset="0"/>
              <a:buChar char="•"/>
            </a:pPr>
            <a:r>
              <a:rPr lang="en-US" altLang="en-US" sz="1300">
                <a:solidFill>
                  <a:srgbClr val="7F7E7E"/>
                </a:solidFill>
              </a:rPr>
              <a:t>Optimizing force deployment</a:t>
            </a:r>
          </a:p>
          <a:p>
            <a:pPr eaLnBrk="1" hangingPunct="1">
              <a:buFont typeface="Arial" panose="020B0604020202020204" pitchFamily="34" charset="0"/>
              <a:buChar char="•"/>
            </a:pPr>
            <a:r>
              <a:rPr lang="en-US" altLang="en-US" sz="1300">
                <a:solidFill>
                  <a:srgbClr val="7F7E7E"/>
                </a:solidFill>
              </a:rPr>
              <a:t>Anticipating and visualizing crime hot spots</a:t>
            </a:r>
          </a:p>
        </p:txBody>
      </p:sp>
      <p:sp>
        <p:nvSpPr>
          <p:cNvPr id="47131" name="TextBox 35"/>
          <p:cNvSpPr txBox="1">
            <a:spLocks noChangeArrowheads="1"/>
          </p:cNvSpPr>
          <p:nvPr/>
        </p:nvSpPr>
        <p:spPr bwMode="auto">
          <a:xfrm>
            <a:off x="5386389" y="4470400"/>
            <a:ext cx="47974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300">
                <a:solidFill>
                  <a:srgbClr val="7F7E7E"/>
                </a:solidFill>
              </a:rPr>
              <a:t>Increasing visibility into virtually all areas of the supply chain</a:t>
            </a:r>
          </a:p>
          <a:p>
            <a:pPr eaLnBrk="1" hangingPunct="1">
              <a:buFont typeface="Arial" panose="020B0604020202020204" pitchFamily="34" charset="0"/>
              <a:buChar char="•"/>
            </a:pPr>
            <a:r>
              <a:rPr lang="en-US" altLang="en-US" sz="1300">
                <a:solidFill>
                  <a:srgbClr val="7F7E7E"/>
                </a:solidFill>
              </a:rPr>
              <a:t>Decreasing downtime and unpredictability</a:t>
            </a:r>
          </a:p>
          <a:p>
            <a:pPr eaLnBrk="1" hangingPunct="1">
              <a:buFont typeface="Arial" panose="020B0604020202020204" pitchFamily="34" charset="0"/>
              <a:buChar char="•"/>
            </a:pPr>
            <a:r>
              <a:rPr lang="en-US" altLang="en-US" sz="1300">
                <a:solidFill>
                  <a:srgbClr val="7F7E7E"/>
                </a:solidFill>
              </a:rPr>
              <a:t>Improving customer satisfaction</a:t>
            </a:r>
          </a:p>
        </p:txBody>
      </p:sp>
      <p:sp>
        <p:nvSpPr>
          <p:cNvPr id="47132" name="TextBox 35"/>
          <p:cNvSpPr txBox="1">
            <a:spLocks noChangeArrowheads="1"/>
          </p:cNvSpPr>
          <p:nvPr/>
        </p:nvSpPr>
        <p:spPr bwMode="auto">
          <a:xfrm>
            <a:off x="5386388" y="5384800"/>
            <a:ext cx="43497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300">
                <a:solidFill>
                  <a:srgbClr val="7F7E7E"/>
                </a:solidFill>
              </a:rPr>
              <a:t>Improving accurate responses at the point of impact</a:t>
            </a:r>
          </a:p>
          <a:p>
            <a:pPr eaLnBrk="1" hangingPunct="1">
              <a:buFont typeface="Arial" panose="020B0604020202020204" pitchFamily="34" charset="0"/>
              <a:buChar char="•"/>
            </a:pPr>
            <a:r>
              <a:rPr lang="en-US" altLang="en-US" sz="1300">
                <a:solidFill>
                  <a:srgbClr val="7F7E7E"/>
                </a:solidFill>
              </a:rPr>
              <a:t>Decreasing costs through operational efficiency</a:t>
            </a:r>
          </a:p>
          <a:p>
            <a:pPr eaLnBrk="1" hangingPunct="1">
              <a:buFont typeface="Arial" panose="020B0604020202020204" pitchFamily="34" charset="0"/>
              <a:buChar char="•"/>
            </a:pPr>
            <a:r>
              <a:rPr lang="en-US" altLang="en-US" sz="1300">
                <a:solidFill>
                  <a:srgbClr val="7F7E7E"/>
                </a:solidFill>
              </a:rPr>
              <a:t>Transforming threat and fraud identification processes</a:t>
            </a:r>
          </a:p>
        </p:txBody>
      </p:sp>
      <p:grpSp>
        <p:nvGrpSpPr>
          <p:cNvPr id="47133" name="Group 105"/>
          <p:cNvGrpSpPr>
            <a:grpSpLocks/>
          </p:cNvGrpSpPr>
          <p:nvPr/>
        </p:nvGrpSpPr>
        <p:grpSpPr bwMode="auto">
          <a:xfrm>
            <a:off x="4795838" y="1800226"/>
            <a:ext cx="436562" cy="436563"/>
            <a:chOff x="3182295" y="1849308"/>
            <a:chExt cx="436562" cy="436562"/>
          </a:xfrm>
        </p:grpSpPr>
        <p:sp>
          <p:nvSpPr>
            <p:cNvPr id="104" name="Oval 103"/>
            <p:cNvSpPr/>
            <p:nvPr/>
          </p:nvSpPr>
          <p:spPr bwMode="auto">
            <a:xfrm rot="5400000">
              <a:off x="3182295" y="1849308"/>
              <a:ext cx="436562" cy="436562"/>
            </a:xfrm>
            <a:prstGeom prst="ellipse">
              <a:avLst/>
            </a:prstGeom>
            <a:solidFill>
              <a:srgbClr val="FFFFFF"/>
            </a:solidFill>
            <a:ln w="57150" cap="flat" cmpd="sng" algn="ctr">
              <a:solidFill>
                <a:srgbClr val="808080">
                  <a:lumMod val="75000"/>
                </a:srgbClr>
              </a:solidFill>
              <a:prstDash val="solid"/>
            </a:ln>
            <a:effectLst/>
          </p:spPr>
          <p:txBody>
            <a:bodyPr anchor="ctr"/>
            <a:lstStyle/>
            <a:p>
              <a:pPr algn="ctr">
                <a:defRPr/>
              </a:pPr>
              <a:endParaRPr lang="en-US" kern="0" dirty="0">
                <a:solidFill>
                  <a:srgbClr val="FFFFFF"/>
                </a:solidFill>
                <a:latin typeface="Arial"/>
              </a:endParaRPr>
            </a:p>
          </p:txBody>
        </p:sp>
        <p:sp>
          <p:nvSpPr>
            <p:cNvPr id="105" name="Striped Right Arrow 104"/>
            <p:cNvSpPr/>
            <p:nvPr/>
          </p:nvSpPr>
          <p:spPr bwMode="auto">
            <a:xfrm>
              <a:off x="3283895" y="1927096"/>
              <a:ext cx="265112" cy="280986"/>
            </a:xfrm>
            <a:prstGeom prst="stripedRightArrow">
              <a:avLst>
                <a:gd name="adj1" fmla="val 58571"/>
                <a:gd name="adj2" fmla="val 48975"/>
              </a:avLst>
            </a:prstGeom>
            <a:solidFill>
              <a:srgbClr val="DD731C"/>
            </a:solidFill>
            <a:ln w="9525" cap="flat" cmpd="sng" algn="ctr">
              <a:noFill/>
              <a:prstDash val="solid"/>
            </a:ln>
            <a:effectLst/>
          </p:spPr>
          <p:txBody>
            <a:bodyPr anchor="ctr"/>
            <a:lstStyle/>
            <a:p>
              <a:pPr algn="ctr">
                <a:defRPr/>
              </a:pPr>
              <a:endParaRPr lang="en-US" kern="0" dirty="0">
                <a:solidFill>
                  <a:srgbClr val="E68537"/>
                </a:solidFill>
                <a:latin typeface="Arial"/>
              </a:endParaRPr>
            </a:p>
          </p:txBody>
        </p:sp>
      </p:grpSp>
      <p:grpSp>
        <p:nvGrpSpPr>
          <p:cNvPr id="47134" name="Group 106"/>
          <p:cNvGrpSpPr>
            <a:grpSpLocks/>
          </p:cNvGrpSpPr>
          <p:nvPr/>
        </p:nvGrpSpPr>
        <p:grpSpPr bwMode="auto">
          <a:xfrm>
            <a:off x="4795838" y="2735263"/>
            <a:ext cx="436562" cy="436562"/>
            <a:chOff x="3182295" y="1849308"/>
            <a:chExt cx="436562" cy="436562"/>
          </a:xfrm>
        </p:grpSpPr>
        <p:sp>
          <p:nvSpPr>
            <p:cNvPr id="108" name="Oval 107"/>
            <p:cNvSpPr/>
            <p:nvPr/>
          </p:nvSpPr>
          <p:spPr bwMode="auto">
            <a:xfrm rot="5400000">
              <a:off x="3182295" y="1849308"/>
              <a:ext cx="436562" cy="436562"/>
            </a:xfrm>
            <a:prstGeom prst="ellipse">
              <a:avLst/>
            </a:prstGeom>
            <a:solidFill>
              <a:srgbClr val="FFFFFF"/>
            </a:solidFill>
            <a:ln w="57150" cap="flat" cmpd="sng" algn="ctr">
              <a:solidFill>
                <a:srgbClr val="808080">
                  <a:lumMod val="75000"/>
                </a:srgbClr>
              </a:solidFill>
              <a:prstDash val="solid"/>
            </a:ln>
            <a:effectLst/>
          </p:spPr>
          <p:txBody>
            <a:bodyPr anchor="ctr"/>
            <a:lstStyle/>
            <a:p>
              <a:pPr algn="ctr">
                <a:defRPr/>
              </a:pPr>
              <a:endParaRPr lang="en-US" kern="0" dirty="0">
                <a:solidFill>
                  <a:srgbClr val="FFFFFF"/>
                </a:solidFill>
                <a:latin typeface="Arial"/>
              </a:endParaRPr>
            </a:p>
          </p:txBody>
        </p:sp>
        <p:sp>
          <p:nvSpPr>
            <p:cNvPr id="109" name="Striped Right Arrow 108"/>
            <p:cNvSpPr/>
            <p:nvPr/>
          </p:nvSpPr>
          <p:spPr bwMode="auto">
            <a:xfrm>
              <a:off x="3283895" y="1927095"/>
              <a:ext cx="265112" cy="280988"/>
            </a:xfrm>
            <a:prstGeom prst="stripedRightArrow">
              <a:avLst>
                <a:gd name="adj1" fmla="val 58571"/>
                <a:gd name="adj2" fmla="val 48975"/>
              </a:avLst>
            </a:prstGeom>
            <a:solidFill>
              <a:srgbClr val="005279"/>
            </a:solidFill>
            <a:ln w="9525" cap="flat" cmpd="sng" algn="ctr">
              <a:noFill/>
              <a:prstDash val="solid"/>
            </a:ln>
            <a:effectLst/>
          </p:spPr>
          <p:txBody>
            <a:bodyPr anchor="ctr"/>
            <a:lstStyle/>
            <a:p>
              <a:pPr algn="ctr">
                <a:defRPr/>
              </a:pPr>
              <a:endParaRPr lang="en-US" kern="0" dirty="0">
                <a:solidFill>
                  <a:srgbClr val="E68537"/>
                </a:solidFill>
                <a:latin typeface="Arial"/>
              </a:endParaRPr>
            </a:p>
          </p:txBody>
        </p:sp>
      </p:grpSp>
      <p:grpSp>
        <p:nvGrpSpPr>
          <p:cNvPr id="47135" name="Group 109"/>
          <p:cNvGrpSpPr>
            <a:grpSpLocks/>
          </p:cNvGrpSpPr>
          <p:nvPr/>
        </p:nvGrpSpPr>
        <p:grpSpPr bwMode="auto">
          <a:xfrm>
            <a:off x="4795838" y="3656013"/>
            <a:ext cx="436562" cy="436562"/>
            <a:chOff x="3182295" y="1849308"/>
            <a:chExt cx="436562" cy="436562"/>
          </a:xfrm>
        </p:grpSpPr>
        <p:sp>
          <p:nvSpPr>
            <p:cNvPr id="111" name="Oval 110"/>
            <p:cNvSpPr/>
            <p:nvPr/>
          </p:nvSpPr>
          <p:spPr bwMode="auto">
            <a:xfrm rot="5400000">
              <a:off x="3182295" y="1849308"/>
              <a:ext cx="436562" cy="436562"/>
            </a:xfrm>
            <a:prstGeom prst="ellipse">
              <a:avLst/>
            </a:prstGeom>
            <a:solidFill>
              <a:srgbClr val="FFFFFF"/>
            </a:solidFill>
            <a:ln w="57150" cap="flat" cmpd="sng" algn="ctr">
              <a:solidFill>
                <a:srgbClr val="808080">
                  <a:lumMod val="75000"/>
                </a:srgbClr>
              </a:solidFill>
              <a:prstDash val="solid"/>
            </a:ln>
            <a:effectLst/>
          </p:spPr>
          <p:txBody>
            <a:bodyPr anchor="ctr"/>
            <a:lstStyle/>
            <a:p>
              <a:pPr algn="ctr">
                <a:defRPr/>
              </a:pPr>
              <a:endParaRPr lang="en-US" kern="0" dirty="0">
                <a:solidFill>
                  <a:srgbClr val="FFFFFF"/>
                </a:solidFill>
                <a:latin typeface="Arial"/>
              </a:endParaRPr>
            </a:p>
          </p:txBody>
        </p:sp>
        <p:sp>
          <p:nvSpPr>
            <p:cNvPr id="112" name="Striped Right Arrow 111"/>
            <p:cNvSpPr/>
            <p:nvPr/>
          </p:nvSpPr>
          <p:spPr bwMode="auto">
            <a:xfrm>
              <a:off x="3283895" y="1927095"/>
              <a:ext cx="265112" cy="280988"/>
            </a:xfrm>
            <a:prstGeom prst="stripedRightArrow">
              <a:avLst>
                <a:gd name="adj1" fmla="val 58571"/>
                <a:gd name="adj2" fmla="val 48975"/>
              </a:avLst>
            </a:prstGeom>
            <a:solidFill>
              <a:srgbClr val="00C0EE"/>
            </a:solidFill>
            <a:ln w="9525" cap="flat" cmpd="sng" algn="ctr">
              <a:noFill/>
              <a:prstDash val="solid"/>
            </a:ln>
            <a:effectLst/>
          </p:spPr>
          <p:txBody>
            <a:bodyPr anchor="ctr"/>
            <a:lstStyle/>
            <a:p>
              <a:pPr algn="ctr">
                <a:defRPr/>
              </a:pPr>
              <a:endParaRPr lang="en-US" kern="0" dirty="0">
                <a:solidFill>
                  <a:srgbClr val="E68537"/>
                </a:solidFill>
                <a:latin typeface="Arial"/>
              </a:endParaRPr>
            </a:p>
          </p:txBody>
        </p:sp>
      </p:grpSp>
      <p:grpSp>
        <p:nvGrpSpPr>
          <p:cNvPr id="47136" name="Group 113"/>
          <p:cNvGrpSpPr>
            <a:grpSpLocks/>
          </p:cNvGrpSpPr>
          <p:nvPr/>
        </p:nvGrpSpPr>
        <p:grpSpPr bwMode="auto">
          <a:xfrm>
            <a:off x="4795838" y="4578351"/>
            <a:ext cx="436562" cy="436563"/>
            <a:chOff x="3182295" y="1849308"/>
            <a:chExt cx="436562" cy="436562"/>
          </a:xfrm>
        </p:grpSpPr>
        <p:sp>
          <p:nvSpPr>
            <p:cNvPr id="115" name="Oval 114"/>
            <p:cNvSpPr/>
            <p:nvPr/>
          </p:nvSpPr>
          <p:spPr bwMode="auto">
            <a:xfrm rot="5400000">
              <a:off x="3182295" y="1849308"/>
              <a:ext cx="436562" cy="436562"/>
            </a:xfrm>
            <a:prstGeom prst="ellipse">
              <a:avLst/>
            </a:prstGeom>
            <a:solidFill>
              <a:srgbClr val="FFFFFF"/>
            </a:solidFill>
            <a:ln w="57150" cap="flat" cmpd="sng" algn="ctr">
              <a:solidFill>
                <a:srgbClr val="808080">
                  <a:lumMod val="75000"/>
                </a:srgbClr>
              </a:solidFill>
              <a:prstDash val="solid"/>
            </a:ln>
            <a:effectLst/>
          </p:spPr>
          <p:txBody>
            <a:bodyPr anchor="ctr"/>
            <a:lstStyle/>
            <a:p>
              <a:pPr algn="ctr">
                <a:defRPr/>
              </a:pPr>
              <a:endParaRPr lang="en-US" kern="0" dirty="0">
                <a:solidFill>
                  <a:srgbClr val="FFFFFF"/>
                </a:solidFill>
                <a:latin typeface="Arial"/>
              </a:endParaRPr>
            </a:p>
          </p:txBody>
        </p:sp>
        <p:sp>
          <p:nvSpPr>
            <p:cNvPr id="116" name="Striped Right Arrow 115"/>
            <p:cNvSpPr/>
            <p:nvPr/>
          </p:nvSpPr>
          <p:spPr bwMode="auto">
            <a:xfrm>
              <a:off x="3283895" y="1927096"/>
              <a:ext cx="265112" cy="280986"/>
            </a:xfrm>
            <a:prstGeom prst="stripedRightArrow">
              <a:avLst>
                <a:gd name="adj1" fmla="val 58571"/>
                <a:gd name="adj2" fmla="val 48975"/>
              </a:avLst>
            </a:prstGeom>
            <a:solidFill>
              <a:srgbClr val="FDB813"/>
            </a:solidFill>
            <a:ln w="9525" cap="flat" cmpd="sng" algn="ctr">
              <a:noFill/>
              <a:prstDash val="solid"/>
            </a:ln>
            <a:effectLst/>
          </p:spPr>
          <p:txBody>
            <a:bodyPr anchor="ctr"/>
            <a:lstStyle/>
            <a:p>
              <a:pPr algn="ctr">
                <a:defRPr/>
              </a:pPr>
              <a:endParaRPr lang="en-US" kern="0" dirty="0">
                <a:solidFill>
                  <a:srgbClr val="E68537"/>
                </a:solidFill>
                <a:latin typeface="Arial"/>
              </a:endParaRPr>
            </a:p>
          </p:txBody>
        </p:sp>
      </p:grpSp>
      <p:grpSp>
        <p:nvGrpSpPr>
          <p:cNvPr id="47137" name="Group 116"/>
          <p:cNvGrpSpPr>
            <a:grpSpLocks/>
          </p:cNvGrpSpPr>
          <p:nvPr/>
        </p:nvGrpSpPr>
        <p:grpSpPr bwMode="auto">
          <a:xfrm>
            <a:off x="4795838" y="5500688"/>
            <a:ext cx="436562" cy="436562"/>
            <a:chOff x="3182295" y="1849308"/>
            <a:chExt cx="436562" cy="436562"/>
          </a:xfrm>
        </p:grpSpPr>
        <p:sp>
          <p:nvSpPr>
            <p:cNvPr id="118" name="Oval 117"/>
            <p:cNvSpPr/>
            <p:nvPr/>
          </p:nvSpPr>
          <p:spPr bwMode="auto">
            <a:xfrm rot="5400000">
              <a:off x="3182295" y="1849308"/>
              <a:ext cx="436562" cy="436562"/>
            </a:xfrm>
            <a:prstGeom prst="ellipse">
              <a:avLst/>
            </a:prstGeom>
            <a:solidFill>
              <a:srgbClr val="FFFFFF"/>
            </a:solidFill>
            <a:ln w="57150" cap="flat" cmpd="sng" algn="ctr">
              <a:solidFill>
                <a:srgbClr val="808080">
                  <a:lumMod val="75000"/>
                </a:srgbClr>
              </a:solidFill>
              <a:prstDash val="solid"/>
            </a:ln>
            <a:effectLst/>
          </p:spPr>
          <p:txBody>
            <a:bodyPr anchor="ctr"/>
            <a:lstStyle/>
            <a:p>
              <a:pPr algn="ctr">
                <a:defRPr/>
              </a:pPr>
              <a:endParaRPr lang="en-US" kern="0" dirty="0">
                <a:solidFill>
                  <a:srgbClr val="FFFFFF"/>
                </a:solidFill>
                <a:latin typeface="Arial"/>
              </a:endParaRPr>
            </a:p>
          </p:txBody>
        </p:sp>
        <p:sp>
          <p:nvSpPr>
            <p:cNvPr id="119" name="Striped Right Arrow 118"/>
            <p:cNvSpPr/>
            <p:nvPr/>
          </p:nvSpPr>
          <p:spPr bwMode="auto">
            <a:xfrm>
              <a:off x="3283895" y="1927095"/>
              <a:ext cx="265112" cy="280988"/>
            </a:xfrm>
            <a:prstGeom prst="stripedRightArrow">
              <a:avLst>
                <a:gd name="adj1" fmla="val 58571"/>
                <a:gd name="adj2" fmla="val 48975"/>
              </a:avLst>
            </a:prstGeom>
            <a:solidFill>
              <a:srgbClr val="00736B"/>
            </a:solidFill>
            <a:ln w="9525" cap="flat" cmpd="sng" algn="ctr">
              <a:noFill/>
              <a:prstDash val="solid"/>
            </a:ln>
            <a:effectLst/>
          </p:spPr>
          <p:txBody>
            <a:bodyPr anchor="ctr"/>
            <a:lstStyle/>
            <a:p>
              <a:pPr algn="ctr">
                <a:defRPr/>
              </a:pPr>
              <a:endParaRPr lang="en-US" kern="0" dirty="0">
                <a:solidFill>
                  <a:srgbClr val="E68537"/>
                </a:solidFill>
                <a:latin typeface="Arial"/>
              </a:endParaRPr>
            </a:p>
          </p:txBody>
        </p:sp>
      </p:grpSp>
      <p:pic>
        <p:nvPicPr>
          <p:cNvPr id="47138" name="Picture 42" descr="Customers2.png"/>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4776" y="1719263"/>
            <a:ext cx="466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9" name="Picture 28" descr="CustomerCar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2798764"/>
            <a:ext cx="6223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4714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976" y="4500564"/>
            <a:ext cx="581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47141" name="Picture 124" descr="Danger_Wh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548063"/>
            <a:ext cx="5461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42" name="Picture 125" descr="Gears.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41751" y="5422901"/>
            <a:ext cx="6635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42900" y="644525"/>
            <a:ext cx="9988550" cy="501650"/>
          </a:xfrm>
        </p:spPr>
        <p:txBody>
          <a:bodyPr/>
          <a:lstStyle/>
          <a:p>
            <a:r>
              <a:rPr lang="en-US" altLang="en-US" sz="2800" b="0" dirty="0" smtClean="0">
                <a:solidFill>
                  <a:srgbClr val="000000"/>
                </a:solidFill>
              </a:rPr>
              <a:t>SPSS Use </a:t>
            </a:r>
            <a:r>
              <a:rPr lang="en-US" altLang="en-US" sz="2800" b="0" dirty="0">
                <a:solidFill>
                  <a:srgbClr val="000000"/>
                </a:solidFill>
              </a:rPr>
              <a:t>Cases</a:t>
            </a:r>
            <a:r>
              <a:rPr lang="en-US" altLang="en-US" dirty="0">
                <a:solidFill>
                  <a:srgbClr val="000000"/>
                </a:solidFill>
                <a:latin typeface="Arial " charset="0"/>
              </a:rPr>
              <a:t/>
            </a:r>
            <a:br>
              <a:rPr lang="en-US" altLang="en-US" dirty="0">
                <a:solidFill>
                  <a:srgbClr val="000000"/>
                </a:solidFill>
                <a:latin typeface="Arial " charset="0"/>
              </a:rPr>
            </a:br>
            <a:endParaRPr lang="en-US" dirty="0"/>
          </a:p>
        </p:txBody>
      </p:sp>
    </p:spTree>
    <p:extLst>
      <p:ext uri="{BB962C8B-B14F-4D97-AF65-F5344CB8AC3E}">
        <p14:creationId xmlns:p14="http://schemas.microsoft.com/office/powerpoint/2010/main" val="110623033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t>Organizations Using SPSS See Results</a:t>
            </a:r>
            <a:endParaRPr lang="nl-NL" sz="2800" b="0" dirty="0"/>
          </a:p>
        </p:txBody>
      </p:sp>
      <p:pic>
        <p:nvPicPr>
          <p:cNvPr id="3" name="Picture 2"/>
          <p:cNvPicPr>
            <a:picLocks noChangeAspect="1"/>
          </p:cNvPicPr>
          <p:nvPr/>
        </p:nvPicPr>
        <p:blipFill>
          <a:blip r:embed="rId3"/>
          <a:stretch>
            <a:fillRect/>
          </a:stretch>
        </p:blipFill>
        <p:spPr>
          <a:xfrm>
            <a:off x="1843542" y="1186248"/>
            <a:ext cx="3738477" cy="2460559"/>
          </a:xfrm>
          <a:prstGeom prst="rect">
            <a:avLst/>
          </a:prstGeom>
        </p:spPr>
      </p:pic>
      <p:pic>
        <p:nvPicPr>
          <p:cNvPr id="4" name="Picture 3"/>
          <p:cNvPicPr>
            <a:picLocks noChangeAspect="1"/>
          </p:cNvPicPr>
          <p:nvPr/>
        </p:nvPicPr>
        <p:blipFill>
          <a:blip r:embed="rId4"/>
          <a:stretch>
            <a:fillRect/>
          </a:stretch>
        </p:blipFill>
        <p:spPr>
          <a:xfrm>
            <a:off x="5773963" y="1186248"/>
            <a:ext cx="4560662" cy="2485118"/>
          </a:xfrm>
          <a:prstGeom prst="rect">
            <a:avLst/>
          </a:prstGeom>
        </p:spPr>
      </p:pic>
      <p:pic>
        <p:nvPicPr>
          <p:cNvPr id="5" name="Picture 4"/>
          <p:cNvPicPr>
            <a:picLocks noChangeAspect="1"/>
          </p:cNvPicPr>
          <p:nvPr/>
        </p:nvPicPr>
        <p:blipFill>
          <a:blip r:embed="rId5"/>
          <a:stretch>
            <a:fillRect/>
          </a:stretch>
        </p:blipFill>
        <p:spPr>
          <a:xfrm>
            <a:off x="1672281" y="4057584"/>
            <a:ext cx="4547287" cy="2231334"/>
          </a:xfrm>
          <a:prstGeom prst="rect">
            <a:avLst/>
          </a:prstGeom>
        </p:spPr>
      </p:pic>
      <p:pic>
        <p:nvPicPr>
          <p:cNvPr id="7" name="Picture 6"/>
          <p:cNvPicPr>
            <a:picLocks noChangeAspect="1"/>
          </p:cNvPicPr>
          <p:nvPr/>
        </p:nvPicPr>
        <p:blipFill>
          <a:blip r:embed="rId6"/>
          <a:stretch>
            <a:fillRect/>
          </a:stretch>
        </p:blipFill>
        <p:spPr>
          <a:xfrm>
            <a:off x="6219567" y="3762240"/>
            <a:ext cx="3597202" cy="2709543"/>
          </a:xfrm>
          <a:prstGeom prst="rect">
            <a:avLst/>
          </a:prstGeom>
        </p:spPr>
      </p:pic>
    </p:spTree>
    <p:extLst>
      <p:ext uri="{BB962C8B-B14F-4D97-AF65-F5344CB8AC3E}">
        <p14:creationId xmlns:p14="http://schemas.microsoft.com/office/powerpoint/2010/main" val="54365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0" descr="str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125664"/>
            <a:ext cx="91440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a:spLocks noChangeArrowheads="1"/>
          </p:cNvSpPr>
          <p:nvPr/>
        </p:nvSpPr>
        <p:spPr bwMode="auto">
          <a:xfrm>
            <a:off x="3217864" y="1757363"/>
            <a:ext cx="5849937" cy="4610100"/>
          </a:xfrm>
          <a:prstGeom prst="roundRect">
            <a:avLst>
              <a:gd name="adj" fmla="val 16667"/>
            </a:avLst>
          </a:prstGeom>
          <a:gradFill rotWithShape="1">
            <a:gsLst>
              <a:gs pos="0">
                <a:srgbClr val="E6F6FD">
                  <a:alpha val="0"/>
                </a:srgbClr>
              </a:gs>
              <a:gs pos="34000">
                <a:srgbClr val="B5E3F9">
                  <a:alpha val="0"/>
                </a:srgbClr>
              </a:gs>
              <a:gs pos="83000">
                <a:srgbClr val="C1E5F9">
                  <a:alpha val="0"/>
                </a:srgbClr>
              </a:gs>
              <a:gs pos="100000">
                <a:srgbClr val="2CB1EE">
                  <a:alpha val="0"/>
                </a:srgbClr>
              </a:gs>
            </a:gsLst>
            <a:lin ang="5400000" scaled="1"/>
          </a:gradFill>
          <a:ln>
            <a:noFill/>
          </a:ln>
          <a:effectLst>
            <a:outerShdw blurRad="149987" dist="250190" dir="8459995" algn="ctr" rotWithShape="0">
              <a:srgbClr val="000000">
                <a:alpha val="28000"/>
              </a:srgbClr>
            </a:outerShdw>
          </a:effectLst>
          <a:extLs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defRPr/>
            </a:pPr>
            <a:endParaRPr lang="en-US" altLang="en-US">
              <a:solidFill>
                <a:srgbClr val="FFFFFF"/>
              </a:solidFill>
            </a:endParaRPr>
          </a:p>
        </p:txBody>
      </p:sp>
      <p:pic>
        <p:nvPicPr>
          <p:cNvPr id="25604" name="Picture 67" descr="server_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6" y="4616451"/>
            <a:ext cx="3841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3" descr="content-fol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2611439"/>
            <a:ext cx="7175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46"/>
          <p:cNvGrpSpPr>
            <a:grpSpLocks/>
          </p:cNvGrpSpPr>
          <p:nvPr/>
        </p:nvGrpSpPr>
        <p:grpSpPr bwMode="auto">
          <a:xfrm>
            <a:off x="1924050" y="3605214"/>
            <a:ext cx="419100" cy="536575"/>
            <a:chOff x="1815" y="1694"/>
            <a:chExt cx="502" cy="482"/>
          </a:xfrm>
        </p:grpSpPr>
        <p:pic>
          <p:nvPicPr>
            <p:cNvPr id="25626" name="Picture 42" descr="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5" y="1694"/>
              <a:ext cx="388"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7" name="Picture 43" descr="datam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 y="1857"/>
              <a:ext cx="24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7" name="TextBox 10"/>
          <p:cNvSpPr txBox="1">
            <a:spLocks noChangeArrowheads="1"/>
          </p:cNvSpPr>
          <p:nvPr/>
        </p:nvSpPr>
        <p:spPr bwMode="auto">
          <a:xfrm>
            <a:off x="3352801" y="2879725"/>
            <a:ext cx="16049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a:latin typeface="Calibri" panose="020F0502020204030204" pitchFamily="34" charset="0"/>
              </a:rPr>
              <a:t>Data Preparation</a:t>
            </a:r>
          </a:p>
        </p:txBody>
      </p:sp>
      <p:sp>
        <p:nvSpPr>
          <p:cNvPr id="25608" name="TextBox 19"/>
          <p:cNvSpPr txBox="1">
            <a:spLocks noChangeArrowheads="1"/>
          </p:cNvSpPr>
          <p:nvPr/>
        </p:nvSpPr>
        <p:spPr bwMode="auto">
          <a:xfrm>
            <a:off x="5362575" y="2879725"/>
            <a:ext cx="129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a:solidFill>
                  <a:srgbClr val="7030A0"/>
                </a:solidFill>
                <a:latin typeface="Calibri" panose="020F0502020204030204" pitchFamily="34" charset="0"/>
              </a:rPr>
              <a:t>Analytics at Scale</a:t>
            </a:r>
          </a:p>
        </p:txBody>
      </p:sp>
      <p:sp>
        <p:nvSpPr>
          <p:cNvPr id="25609" name="TextBox 20"/>
          <p:cNvSpPr txBox="1">
            <a:spLocks noChangeArrowheads="1"/>
          </p:cNvSpPr>
          <p:nvPr/>
        </p:nvSpPr>
        <p:spPr bwMode="auto">
          <a:xfrm>
            <a:off x="7212013" y="2879725"/>
            <a:ext cx="129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a:solidFill>
                  <a:srgbClr val="003F69"/>
                </a:solidFill>
                <a:latin typeface="Calibri" panose="020F0502020204030204" pitchFamily="34" charset="0"/>
              </a:rPr>
              <a:t>Insight to Action</a:t>
            </a:r>
          </a:p>
        </p:txBody>
      </p:sp>
      <p:pic>
        <p:nvPicPr>
          <p:cNvPr id="25610" name="Picture 57" descr="grn-us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9300" y="3708400"/>
            <a:ext cx="685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58" descr="blu-us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6600" y="4700589"/>
            <a:ext cx="6858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34" descr="iphone-low-latenc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9300" y="2735263"/>
            <a:ext cx="5080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6"/>
          <p:cNvSpPr txBox="1">
            <a:spLocks noChangeArrowheads="1"/>
          </p:cNvSpPr>
          <p:nvPr/>
        </p:nvSpPr>
        <p:spPr bwMode="auto">
          <a:xfrm>
            <a:off x="1524000" y="1946276"/>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b="1" dirty="0">
                <a:solidFill>
                  <a:schemeClr val="bg2">
                    <a:lumMod val="50000"/>
                  </a:schemeClr>
                </a:solidFill>
                <a:latin typeface="Calibri" pitchFamily="34" charset="0"/>
              </a:rPr>
              <a:t>ALL Data</a:t>
            </a:r>
          </a:p>
          <a:p>
            <a:pPr algn="ctr" eaLnBrk="1" hangingPunct="1">
              <a:defRPr/>
            </a:pPr>
            <a:r>
              <a:rPr lang="en-US" sz="1100" dirty="0">
                <a:solidFill>
                  <a:schemeClr val="bg2">
                    <a:lumMod val="50000"/>
                  </a:schemeClr>
                </a:solidFill>
                <a:latin typeface="Calibri" pitchFamily="34" charset="0"/>
              </a:rPr>
              <a:t>(Structured, Unstructured, Streaming)</a:t>
            </a:r>
          </a:p>
        </p:txBody>
      </p:sp>
      <p:sp>
        <p:nvSpPr>
          <p:cNvPr id="18" name="TextBox 27"/>
          <p:cNvSpPr txBox="1">
            <a:spLocks noChangeArrowheads="1"/>
          </p:cNvSpPr>
          <p:nvPr/>
        </p:nvSpPr>
        <p:spPr bwMode="auto">
          <a:xfrm>
            <a:off x="8915401" y="1946275"/>
            <a:ext cx="1731963"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b="1">
                <a:solidFill>
                  <a:schemeClr val="bg2">
                    <a:lumMod val="50000"/>
                  </a:schemeClr>
                </a:solidFill>
                <a:latin typeface="Calibri" pitchFamily="34" charset="0"/>
              </a:rPr>
              <a:t>All Decisions</a:t>
            </a:r>
          </a:p>
          <a:p>
            <a:pPr algn="ctr" eaLnBrk="1" hangingPunct="1">
              <a:defRPr/>
            </a:pPr>
            <a:r>
              <a:rPr lang="en-US" sz="1100">
                <a:solidFill>
                  <a:schemeClr val="bg2">
                    <a:lumMod val="50000"/>
                  </a:schemeClr>
                </a:solidFill>
                <a:latin typeface="Calibri" pitchFamily="34" charset="0"/>
              </a:rPr>
              <a:t>(People, Systems, Strategic, Operational, Real-Time)</a:t>
            </a:r>
          </a:p>
        </p:txBody>
      </p:sp>
      <p:pic>
        <p:nvPicPr>
          <p:cNvPr id="25615" name="Picture 3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47900" y="3157538"/>
            <a:ext cx="4572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3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389188" y="4189414"/>
            <a:ext cx="354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0" descr="strems"/>
          <p:cNvPicPr>
            <a:picLocks noChangeAspect="1" noChangeArrowheads="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7536" y="2943121"/>
            <a:ext cx="8388666" cy="217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noChangeArrowheads="1"/>
          </p:cNvPicPr>
          <p:nvPr/>
        </p:nvPicPr>
        <p:blipFill>
          <a:blip r:embed="rId14" cstate="screen">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2867" y="3747156"/>
            <a:ext cx="463543" cy="52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9" name="Picture 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818189" y="3746501"/>
            <a:ext cx="5556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16" cstate="print">
            <a:duotone>
              <a:prstClr val="black"/>
              <a:srgbClr val="52AFFF">
                <a:tint val="45000"/>
                <a:satMod val="400000"/>
              </a:srgbClr>
            </a:duotone>
            <a:extLst>
              <a:ext uri="{28A0092B-C50C-407E-A947-70E740481C1C}">
                <a14:useLocalDpi xmlns:a14="http://schemas.microsoft.com/office/drawing/2010/main" val="0"/>
              </a:ext>
            </a:extLst>
          </a:blip>
          <a:stretch>
            <a:fillRect/>
          </a:stretch>
        </p:blipFill>
        <p:spPr>
          <a:xfrm>
            <a:off x="7644259" y="3610375"/>
            <a:ext cx="499203" cy="677639"/>
          </a:xfrm>
          <a:prstGeom prst="rect">
            <a:avLst/>
          </a:prstGeom>
        </p:spPr>
      </p:pic>
      <p:sp>
        <p:nvSpPr>
          <p:cNvPr id="25621" name="TextBox 22"/>
          <p:cNvSpPr txBox="1">
            <a:spLocks noChangeArrowheads="1"/>
          </p:cNvSpPr>
          <p:nvPr/>
        </p:nvSpPr>
        <p:spPr bwMode="auto">
          <a:xfrm>
            <a:off x="5219701" y="4532313"/>
            <a:ext cx="1960563"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119063" indent="-11906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Aft>
                <a:spcPts val="600"/>
              </a:spcAft>
              <a:buFont typeface="Arial" panose="020B0604020202020204" pitchFamily="34" charset="0"/>
              <a:buChar char="•"/>
            </a:pPr>
            <a:r>
              <a:rPr lang="en-US" altLang="en-US" sz="1100" b="1">
                <a:solidFill>
                  <a:srgbClr val="7030A0"/>
                </a:solidFill>
                <a:latin typeface="Calibri" panose="020F0502020204030204" pitchFamily="34" charset="0"/>
              </a:rPr>
              <a:t>Predictive models</a:t>
            </a:r>
          </a:p>
          <a:p>
            <a:pPr>
              <a:spcAft>
                <a:spcPts val="600"/>
              </a:spcAft>
              <a:buFont typeface="Arial" panose="020B0604020202020204" pitchFamily="34" charset="0"/>
              <a:buChar char="•"/>
            </a:pPr>
            <a:r>
              <a:rPr lang="en-US" altLang="en-US" sz="1100" b="1">
                <a:solidFill>
                  <a:srgbClr val="7030A0"/>
                </a:solidFill>
                <a:latin typeface="Calibri" panose="020F0502020204030204" pitchFamily="34" charset="0"/>
              </a:rPr>
              <a:t>Machine Learning</a:t>
            </a:r>
          </a:p>
          <a:p>
            <a:pPr>
              <a:spcAft>
                <a:spcPts val="600"/>
              </a:spcAft>
              <a:buFont typeface="Arial" panose="020B0604020202020204" pitchFamily="34" charset="0"/>
              <a:buChar char="•"/>
            </a:pPr>
            <a:r>
              <a:rPr lang="en-US" altLang="en-US" sz="1100" b="1">
                <a:solidFill>
                  <a:srgbClr val="7030A0"/>
                </a:solidFill>
                <a:latin typeface="Calibri" panose="020F0502020204030204" pitchFamily="34" charset="0"/>
              </a:rPr>
              <a:t>Statistical Analysis</a:t>
            </a:r>
          </a:p>
          <a:p>
            <a:pPr>
              <a:spcAft>
                <a:spcPts val="600"/>
              </a:spcAft>
              <a:buFont typeface="Arial" panose="020B0604020202020204" pitchFamily="34" charset="0"/>
              <a:buChar char="•"/>
            </a:pPr>
            <a:r>
              <a:rPr lang="en-US" altLang="en-US" sz="1100" b="1">
                <a:solidFill>
                  <a:srgbClr val="7030A0"/>
                </a:solidFill>
                <a:latin typeface="Calibri" panose="020F0502020204030204" pitchFamily="34" charset="0"/>
              </a:rPr>
              <a:t>Decision Optimization</a:t>
            </a:r>
          </a:p>
        </p:txBody>
      </p:sp>
      <p:sp>
        <p:nvSpPr>
          <p:cNvPr id="25622" name="TextBox 28"/>
          <p:cNvSpPr txBox="1">
            <a:spLocks noChangeArrowheads="1"/>
          </p:cNvSpPr>
          <p:nvPr/>
        </p:nvSpPr>
        <p:spPr bwMode="auto">
          <a:xfrm>
            <a:off x="7123114" y="4532314"/>
            <a:ext cx="1957387"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119063" indent="-11906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Aft>
                <a:spcPts val="600"/>
              </a:spcAft>
              <a:buFont typeface="Arial" panose="020B0604020202020204" pitchFamily="34" charset="0"/>
              <a:buChar char="•"/>
            </a:pPr>
            <a:r>
              <a:rPr lang="en-US" altLang="en-US" sz="1100" b="1">
                <a:solidFill>
                  <a:srgbClr val="003F69"/>
                </a:solidFill>
                <a:latin typeface="Calibri" panose="020F0502020204030204" pitchFamily="34" charset="0"/>
              </a:rPr>
              <a:t>Real-Time Scoring</a:t>
            </a:r>
          </a:p>
          <a:p>
            <a:pPr>
              <a:spcAft>
                <a:spcPts val="600"/>
              </a:spcAft>
              <a:buFont typeface="Arial" panose="020B0604020202020204" pitchFamily="34" charset="0"/>
              <a:buChar char="•"/>
            </a:pPr>
            <a:r>
              <a:rPr lang="en-US" altLang="en-US" sz="1100" b="1">
                <a:solidFill>
                  <a:srgbClr val="003F69"/>
                </a:solidFill>
                <a:latin typeface="Calibri" panose="020F0502020204030204" pitchFamily="34" charset="0"/>
              </a:rPr>
              <a:t>Optimized Decisions</a:t>
            </a:r>
          </a:p>
          <a:p>
            <a:pPr>
              <a:spcAft>
                <a:spcPts val="600"/>
              </a:spcAft>
              <a:buFont typeface="Arial" panose="020B0604020202020204" pitchFamily="34" charset="0"/>
              <a:buChar char="•"/>
            </a:pPr>
            <a:r>
              <a:rPr lang="en-US" altLang="en-US" sz="1100" b="1">
                <a:solidFill>
                  <a:srgbClr val="003F69"/>
                </a:solidFill>
                <a:latin typeface="Calibri" panose="020F0502020204030204" pitchFamily="34" charset="0"/>
              </a:rPr>
              <a:t>APIs &amp; services </a:t>
            </a:r>
          </a:p>
          <a:p>
            <a:pPr>
              <a:spcAft>
                <a:spcPts val="600"/>
              </a:spcAft>
              <a:buFont typeface="Arial" panose="020B0604020202020204" pitchFamily="34" charset="0"/>
              <a:buChar char="•"/>
            </a:pPr>
            <a:r>
              <a:rPr lang="en-US" altLang="en-US" sz="1100" b="1">
                <a:solidFill>
                  <a:srgbClr val="003F69"/>
                </a:solidFill>
                <a:latin typeface="Calibri" panose="020F0502020204030204" pitchFamily="34" charset="0"/>
              </a:rPr>
              <a:t>Dashboards /  Interactive apps</a:t>
            </a:r>
          </a:p>
        </p:txBody>
      </p:sp>
      <p:sp>
        <p:nvSpPr>
          <p:cNvPr id="25623" name="TextBox 27"/>
          <p:cNvSpPr txBox="1">
            <a:spLocks noChangeArrowheads="1"/>
          </p:cNvSpPr>
          <p:nvPr/>
        </p:nvSpPr>
        <p:spPr bwMode="auto">
          <a:xfrm>
            <a:off x="3476625" y="4532313"/>
            <a:ext cx="1981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117475" indent="-117475">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Aft>
                <a:spcPts val="600"/>
              </a:spcAft>
              <a:buFont typeface="Arial" panose="020B0604020202020204" pitchFamily="34" charset="0"/>
              <a:buChar char="•"/>
            </a:pPr>
            <a:r>
              <a:rPr lang="en-US" altLang="en-US" sz="1100" b="1">
                <a:latin typeface="Calibri" panose="020F0502020204030204" pitchFamily="34" charset="0"/>
              </a:rPr>
              <a:t>Data models</a:t>
            </a:r>
          </a:p>
          <a:p>
            <a:pPr>
              <a:spcAft>
                <a:spcPts val="600"/>
              </a:spcAft>
              <a:buFont typeface="Arial" panose="020B0604020202020204" pitchFamily="34" charset="0"/>
              <a:buChar char="•"/>
            </a:pPr>
            <a:r>
              <a:rPr lang="en-US" altLang="en-US" sz="1100" b="1">
                <a:latin typeface="Calibri" panose="020F0502020204030204" pitchFamily="34" charset="0"/>
              </a:rPr>
              <a:t>Data connectors</a:t>
            </a:r>
          </a:p>
          <a:p>
            <a:pPr>
              <a:spcAft>
                <a:spcPts val="600"/>
              </a:spcAft>
              <a:buFont typeface="Arial" panose="020B0604020202020204" pitchFamily="34" charset="0"/>
              <a:buChar char="•"/>
            </a:pPr>
            <a:r>
              <a:rPr lang="en-US" altLang="en-US" sz="1100" b="1">
                <a:latin typeface="Calibri" panose="020F0502020204030204" pitchFamily="34" charset="0"/>
              </a:rPr>
              <a:t>Data Wrangling</a:t>
            </a:r>
          </a:p>
        </p:txBody>
      </p:sp>
      <p:sp>
        <p:nvSpPr>
          <p:cNvPr id="25624" name="Rectangle 8"/>
          <p:cNvSpPr>
            <a:spLocks noChangeArrowheads="1"/>
          </p:cNvSpPr>
          <p:nvPr/>
        </p:nvSpPr>
        <p:spPr bwMode="auto">
          <a:xfrm>
            <a:off x="5667375" y="7600950"/>
            <a:ext cx="603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b="1"/>
              <a:t>Learn</a:t>
            </a:r>
          </a:p>
        </p:txBody>
      </p:sp>
      <p:sp>
        <p:nvSpPr>
          <p:cNvPr id="28" name="Title 1"/>
          <p:cNvSpPr txBox="1">
            <a:spLocks/>
          </p:cNvSpPr>
          <p:nvPr/>
        </p:nvSpPr>
        <p:spPr bwMode="auto">
          <a:xfrm>
            <a:off x="1789113" y="593725"/>
            <a:ext cx="8545512" cy="87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l" rtl="0" eaLnBrk="0" fontAlgn="base" hangingPunct="0">
              <a:spcBef>
                <a:spcPct val="0"/>
              </a:spcBef>
              <a:spcAft>
                <a:spcPct val="0"/>
              </a:spcAft>
              <a:defRPr sz="2400" b="1">
                <a:solidFill>
                  <a:schemeClr val="tx1"/>
                </a:solidFill>
                <a:latin typeface="+mj-lt"/>
                <a:ea typeface="+mj-ea"/>
                <a:cs typeface="ＭＳ Ｐゴシック" charset="0"/>
              </a:defRPr>
            </a:lvl1pPr>
            <a:lvl2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a:defRPr/>
            </a:pPr>
            <a:r>
              <a:rPr lang="en-US" altLang="en-US" sz="2800" b="0" kern="0" dirty="0"/>
              <a:t>IBM SPSS Data Science Platform </a:t>
            </a:r>
          </a:p>
          <a:p>
            <a:pPr algn="ctr">
              <a:defRPr/>
            </a:pPr>
            <a:r>
              <a:rPr lang="en-US" altLang="en-US" sz="2800" b="0" i="1" kern="0" dirty="0"/>
              <a:t>How does it work?</a:t>
            </a:r>
          </a:p>
        </p:txBody>
      </p:sp>
    </p:spTree>
    <p:extLst>
      <p:ext uri="{BB962C8B-B14F-4D97-AF65-F5344CB8AC3E}">
        <p14:creationId xmlns:p14="http://schemas.microsoft.com/office/powerpoint/2010/main" val="13006843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IBM SPSS Modeler – Code-Optional Data Science </a:t>
            </a:r>
          </a:p>
        </p:txBody>
      </p:sp>
      <p:grpSp>
        <p:nvGrpSpPr>
          <p:cNvPr id="22" name="Group 21"/>
          <p:cNvGrpSpPr/>
          <p:nvPr/>
        </p:nvGrpSpPr>
        <p:grpSpPr>
          <a:xfrm>
            <a:off x="1828242" y="2194563"/>
            <a:ext cx="2451100" cy="2428447"/>
            <a:chOff x="2994872" y="2165057"/>
            <a:chExt cx="2451100" cy="2428446"/>
          </a:xfrm>
        </p:grpSpPr>
        <p:sp>
          <p:nvSpPr>
            <p:cNvPr id="5" name="Content Placeholder 2"/>
            <p:cNvSpPr txBox="1">
              <a:spLocks/>
            </p:cNvSpPr>
            <p:nvPr/>
          </p:nvSpPr>
          <p:spPr bwMode="auto">
            <a:xfrm>
              <a:off x="2994872" y="3385415"/>
              <a:ext cx="2451100" cy="1208088"/>
            </a:xfrm>
            <a:prstGeom prst="rect">
              <a:avLst/>
            </a:prstGeom>
            <a:noFill/>
            <a:ln w="9525">
              <a:noFill/>
              <a:miter lim="800000"/>
              <a:headEnd/>
              <a:tailEnd/>
            </a:ln>
          </p:spPr>
          <p:txBody>
            <a:bodyPr/>
            <a:lstStyle/>
            <a:p>
              <a:pPr algn="ctr">
                <a:buClr>
                  <a:schemeClr val="tx1"/>
                </a:buClr>
              </a:pPr>
              <a:r>
                <a:rPr lang="en-US" sz="2800" dirty="0">
                  <a:solidFill>
                    <a:srgbClr val="91238F"/>
                  </a:solidFill>
                  <a:latin typeface="Calibri" pitchFamily="34" charset="0"/>
                </a:rPr>
                <a:t>Empower</a:t>
              </a:r>
              <a:br>
                <a:rPr lang="en-US" sz="2800" dirty="0">
                  <a:solidFill>
                    <a:srgbClr val="91238F"/>
                  </a:solidFill>
                  <a:latin typeface="Calibri" pitchFamily="34" charset="0"/>
                </a:rPr>
              </a:br>
              <a:r>
                <a:rPr lang="en-US" b="1" dirty="0">
                  <a:solidFill>
                    <a:srgbClr val="404040"/>
                  </a:solidFill>
                  <a:latin typeface="Calibri" pitchFamily="34" charset="0"/>
                </a:rPr>
                <a:t>every</a:t>
              </a:r>
              <a:r>
                <a:rPr lang="en-US" dirty="0">
                  <a:solidFill>
                    <a:srgbClr val="404040"/>
                  </a:solidFill>
                  <a:latin typeface="Calibri" pitchFamily="34" charset="0"/>
                </a:rPr>
                <a:t> user</a:t>
              </a:r>
              <a:endParaRPr lang="en-US" sz="2800" dirty="0">
                <a:solidFill>
                  <a:srgbClr val="E7412B"/>
                </a:solidFill>
                <a:latin typeface="Calibri" pitchFamily="34" charset="0"/>
              </a:endParaRPr>
            </a:p>
          </p:txBody>
        </p:sp>
        <p:grpSp>
          <p:nvGrpSpPr>
            <p:cNvPr id="6" name="Group 5"/>
            <p:cNvGrpSpPr/>
            <p:nvPr/>
          </p:nvGrpSpPr>
          <p:grpSpPr>
            <a:xfrm>
              <a:off x="3628179" y="2165057"/>
              <a:ext cx="1150937" cy="1152525"/>
              <a:chOff x="3628179" y="1476307"/>
              <a:chExt cx="1150937" cy="1152525"/>
            </a:xfrm>
          </p:grpSpPr>
          <p:sp>
            <p:nvSpPr>
              <p:cNvPr id="7" name="Freeform 29"/>
              <p:cNvSpPr>
                <a:spLocks/>
              </p:cNvSpPr>
              <p:nvPr/>
            </p:nvSpPr>
            <p:spPr bwMode="auto">
              <a:xfrm>
                <a:off x="3628179" y="1476307"/>
                <a:ext cx="1150937" cy="1152525"/>
              </a:xfrm>
              <a:custGeom>
                <a:avLst/>
                <a:gdLst/>
                <a:ahLst/>
                <a:cxnLst>
                  <a:cxn ang="0">
                    <a:pos x="3106" y="1553"/>
                  </a:cxn>
                  <a:cxn ang="0">
                    <a:pos x="3106" y="1553"/>
                  </a:cxn>
                  <a:cxn ang="0">
                    <a:pos x="1553" y="3106"/>
                  </a:cxn>
                  <a:cxn ang="0">
                    <a:pos x="0" y="1553"/>
                  </a:cxn>
                  <a:cxn ang="0">
                    <a:pos x="1553" y="0"/>
                  </a:cxn>
                  <a:cxn ang="0">
                    <a:pos x="3106" y="1553"/>
                  </a:cxn>
                  <a:cxn ang="0">
                    <a:pos x="3106" y="1553"/>
                  </a:cxn>
                </a:cxnLst>
                <a:rect l="0" t="0" r="r" b="b"/>
                <a:pathLst>
                  <a:path w="3106" h="3106">
                    <a:moveTo>
                      <a:pt x="3106" y="1553"/>
                    </a:moveTo>
                    <a:lnTo>
                      <a:pt x="3106" y="1553"/>
                    </a:lnTo>
                    <a:cubicBezTo>
                      <a:pt x="3106" y="2411"/>
                      <a:pt x="2411" y="3106"/>
                      <a:pt x="1553" y="3106"/>
                    </a:cubicBezTo>
                    <a:cubicBezTo>
                      <a:pt x="695" y="3106"/>
                      <a:pt x="0" y="2411"/>
                      <a:pt x="0" y="1553"/>
                    </a:cubicBezTo>
                    <a:cubicBezTo>
                      <a:pt x="0" y="695"/>
                      <a:pt x="695" y="0"/>
                      <a:pt x="1553" y="0"/>
                    </a:cubicBezTo>
                    <a:cubicBezTo>
                      <a:pt x="2411" y="0"/>
                      <a:pt x="3106" y="695"/>
                      <a:pt x="3106" y="1553"/>
                    </a:cubicBezTo>
                    <a:lnTo>
                      <a:pt x="3106" y="1553"/>
                    </a:lnTo>
                    <a:close/>
                  </a:path>
                </a:pathLst>
              </a:custGeom>
              <a:noFill/>
              <a:ln w="101600" cap="flat">
                <a:solidFill>
                  <a:srgbClr val="7F1C7D"/>
                </a:solidFill>
                <a:prstDash val="solid"/>
                <a:miter lim="800000"/>
                <a:headEnd/>
                <a:tailEnd/>
              </a:ln>
              <a:effectLst>
                <a:outerShdw blurRad="50800" dist="38100" dir="5400000" algn="t" rotWithShape="0">
                  <a:prstClr val="black">
                    <a:alpha val="40000"/>
                  </a:prstClr>
                </a:outerShdw>
              </a:effectLst>
            </p:spPr>
            <p:txBody>
              <a:bodyPr/>
              <a:lstStyle/>
              <a:p>
                <a:pPr>
                  <a:lnSpc>
                    <a:spcPct val="90000"/>
                  </a:lnSpc>
                  <a:defRPr/>
                </a:pPr>
                <a:endParaRPr lang="en-US">
                  <a:latin typeface="Calibri" pitchFamily="34" charset="0"/>
                </a:endParaRPr>
              </a:p>
            </p:txBody>
          </p:sp>
          <p:pic>
            <p:nvPicPr>
              <p:cNvPr id="8" name="Picture 7" descr="Purple Guys 2.png"/>
              <p:cNvPicPr>
                <a:picLocks noChangeAspect="1"/>
              </p:cNvPicPr>
              <p:nvPr/>
            </p:nvPicPr>
            <p:blipFill>
              <a:blip r:embed="rId3" cstate="print">
                <a:clrChange>
                  <a:clrFrom>
                    <a:srgbClr val="FFFFFF"/>
                  </a:clrFrom>
                  <a:clrTo>
                    <a:srgbClr val="FFFFFF">
                      <a:alpha val="0"/>
                    </a:srgbClr>
                  </a:clrTo>
                </a:clrChange>
              </a:blip>
              <a:stretch>
                <a:fillRect/>
              </a:stretch>
            </p:blipFill>
            <p:spPr>
              <a:xfrm>
                <a:off x="3828203" y="1757001"/>
                <a:ext cx="750887" cy="628650"/>
              </a:xfrm>
              <a:prstGeom prst="rect">
                <a:avLst/>
              </a:prstGeom>
              <a:effectLst>
                <a:outerShdw blurRad="50800" dist="38100" dir="5400000" algn="t" rotWithShape="0">
                  <a:prstClr val="black">
                    <a:alpha val="40000"/>
                  </a:prstClr>
                </a:outerShdw>
              </a:effectLst>
            </p:spPr>
          </p:pic>
        </p:grpSp>
      </p:grpSp>
      <p:grpSp>
        <p:nvGrpSpPr>
          <p:cNvPr id="21" name="Group 20"/>
          <p:cNvGrpSpPr/>
          <p:nvPr/>
        </p:nvGrpSpPr>
        <p:grpSpPr>
          <a:xfrm>
            <a:off x="4722019" y="2194563"/>
            <a:ext cx="2679700" cy="2378062"/>
            <a:chOff x="-95890" y="2229751"/>
            <a:chExt cx="2679700" cy="2378062"/>
          </a:xfrm>
        </p:grpSpPr>
        <p:sp>
          <p:nvSpPr>
            <p:cNvPr id="4" name="Content Placeholder 2"/>
            <p:cNvSpPr>
              <a:spLocks/>
            </p:cNvSpPr>
            <p:nvPr/>
          </p:nvSpPr>
          <p:spPr bwMode="auto">
            <a:xfrm>
              <a:off x="-95890" y="3269550"/>
              <a:ext cx="2679700" cy="1338263"/>
            </a:xfrm>
            <a:prstGeom prst="rect">
              <a:avLst/>
            </a:prstGeom>
            <a:noFill/>
            <a:ln w="9525">
              <a:noFill/>
              <a:miter lim="800000"/>
              <a:headEnd/>
              <a:tailEnd/>
            </a:ln>
          </p:spPr>
          <p:txBody>
            <a:bodyPr lIns="0" tIns="45718" rIns="91435" bIns="45718"/>
            <a:lstStyle/>
            <a:p>
              <a:pPr algn="ctr">
                <a:lnSpc>
                  <a:spcPct val="150000"/>
                </a:lnSpc>
                <a:buClr>
                  <a:schemeClr val="tx1"/>
                </a:buClr>
                <a:buFont typeface="Wingdings" pitchFamily="2" charset="2"/>
                <a:buNone/>
              </a:pPr>
              <a:r>
                <a:rPr lang="en-US" sz="2800" dirty="0">
                  <a:solidFill>
                    <a:srgbClr val="F19027"/>
                  </a:solidFill>
                  <a:latin typeface="Calibri" pitchFamily="34" charset="0"/>
                </a:rPr>
                <a:t>Open</a:t>
              </a:r>
              <a:endParaRPr lang="en-US" sz="2400" dirty="0">
                <a:solidFill>
                  <a:srgbClr val="F19027"/>
                </a:solidFill>
                <a:latin typeface="Calibri" pitchFamily="34" charset="0"/>
              </a:endParaRPr>
            </a:p>
            <a:p>
              <a:pPr algn="ctr">
                <a:lnSpc>
                  <a:spcPct val="150000"/>
                </a:lnSpc>
                <a:buClr>
                  <a:schemeClr val="tx1"/>
                </a:buClr>
              </a:pPr>
              <a:r>
                <a:rPr lang="en-US" dirty="0">
                  <a:solidFill>
                    <a:srgbClr val="404040"/>
                  </a:solidFill>
                  <a:latin typeface="Calibri" pitchFamily="34" charset="0"/>
                </a:rPr>
                <a:t>and</a:t>
              </a:r>
              <a:r>
                <a:rPr lang="en-US" b="1" dirty="0">
                  <a:solidFill>
                    <a:srgbClr val="404040"/>
                  </a:solidFill>
                  <a:latin typeface="Calibri" pitchFamily="34" charset="0"/>
                </a:rPr>
                <a:t> extensible</a:t>
              </a:r>
              <a:endParaRPr lang="en-US" b="1" i="1" dirty="0">
                <a:solidFill>
                  <a:srgbClr val="404040"/>
                </a:solidFill>
                <a:latin typeface="Calibri" pitchFamily="34" charset="0"/>
              </a:endParaRPr>
            </a:p>
          </p:txBody>
        </p:sp>
        <p:grpSp>
          <p:nvGrpSpPr>
            <p:cNvPr id="9" name="Group 23"/>
            <p:cNvGrpSpPr>
              <a:grpSpLocks/>
            </p:cNvGrpSpPr>
            <p:nvPr/>
          </p:nvGrpSpPr>
          <p:grpSpPr bwMode="auto">
            <a:xfrm>
              <a:off x="627590" y="2229751"/>
              <a:ext cx="1150938" cy="1152525"/>
              <a:chOff x="1173163" y="2389188"/>
              <a:chExt cx="1150937" cy="1152525"/>
            </a:xfrm>
          </p:grpSpPr>
          <p:sp>
            <p:nvSpPr>
              <p:cNvPr id="10" name="Freeform 12"/>
              <p:cNvSpPr>
                <a:spLocks/>
              </p:cNvSpPr>
              <p:nvPr/>
            </p:nvSpPr>
            <p:spPr bwMode="auto">
              <a:xfrm>
                <a:off x="1173163" y="2389188"/>
                <a:ext cx="1150937" cy="1152525"/>
              </a:xfrm>
              <a:custGeom>
                <a:avLst/>
                <a:gdLst/>
                <a:ahLst/>
                <a:cxnLst>
                  <a:cxn ang="0">
                    <a:pos x="3106" y="1553"/>
                  </a:cxn>
                  <a:cxn ang="0">
                    <a:pos x="3106" y="1553"/>
                  </a:cxn>
                  <a:cxn ang="0">
                    <a:pos x="1553" y="3106"/>
                  </a:cxn>
                  <a:cxn ang="0">
                    <a:pos x="0" y="1553"/>
                  </a:cxn>
                  <a:cxn ang="0">
                    <a:pos x="1553" y="0"/>
                  </a:cxn>
                  <a:cxn ang="0">
                    <a:pos x="3106" y="1553"/>
                  </a:cxn>
                  <a:cxn ang="0">
                    <a:pos x="3106" y="1553"/>
                  </a:cxn>
                </a:cxnLst>
                <a:rect l="0" t="0" r="r" b="b"/>
                <a:pathLst>
                  <a:path w="3106" h="3106">
                    <a:moveTo>
                      <a:pt x="3106" y="1553"/>
                    </a:moveTo>
                    <a:lnTo>
                      <a:pt x="3106" y="1553"/>
                    </a:lnTo>
                    <a:cubicBezTo>
                      <a:pt x="3106" y="2411"/>
                      <a:pt x="2411" y="3106"/>
                      <a:pt x="1553" y="3106"/>
                    </a:cubicBezTo>
                    <a:cubicBezTo>
                      <a:pt x="695" y="3106"/>
                      <a:pt x="0" y="2411"/>
                      <a:pt x="0" y="1553"/>
                    </a:cubicBezTo>
                    <a:cubicBezTo>
                      <a:pt x="0" y="695"/>
                      <a:pt x="695" y="0"/>
                      <a:pt x="1553" y="0"/>
                    </a:cubicBezTo>
                    <a:cubicBezTo>
                      <a:pt x="2411" y="0"/>
                      <a:pt x="3106" y="695"/>
                      <a:pt x="3106" y="1553"/>
                    </a:cubicBezTo>
                    <a:lnTo>
                      <a:pt x="3106" y="1553"/>
                    </a:lnTo>
                    <a:close/>
                  </a:path>
                </a:pathLst>
              </a:custGeom>
              <a:noFill/>
              <a:ln w="101600" cap="flat">
                <a:solidFill>
                  <a:srgbClr val="F29126"/>
                </a:solidFill>
                <a:prstDash val="solid"/>
                <a:miter lim="800000"/>
                <a:headEnd/>
                <a:tailEnd/>
              </a:ln>
              <a:effectLst>
                <a:outerShdw blurRad="50800" dist="38100" dir="5400000" algn="t" rotWithShape="0">
                  <a:prstClr val="black">
                    <a:alpha val="40000"/>
                  </a:prstClr>
                </a:outerShdw>
              </a:effectLst>
            </p:spPr>
            <p:txBody>
              <a:bodyPr/>
              <a:lstStyle/>
              <a:p>
                <a:pPr>
                  <a:lnSpc>
                    <a:spcPct val="90000"/>
                  </a:lnSpc>
                  <a:defRPr/>
                </a:pPr>
                <a:endParaRPr lang="en-US">
                  <a:latin typeface="Calibri" pitchFamily="34" charset="0"/>
                </a:endParaRPr>
              </a:p>
            </p:txBody>
          </p:sp>
          <p:pic>
            <p:nvPicPr>
              <p:cNvPr id="11"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77951" y="2538413"/>
                <a:ext cx="741361" cy="854075"/>
              </a:xfrm>
              <a:prstGeom prst="rect">
                <a:avLst/>
              </a:prstGeom>
              <a:noFill/>
              <a:ln w="9525">
                <a:noFill/>
                <a:miter lim="800000"/>
                <a:headEnd/>
                <a:tailEnd/>
              </a:ln>
              <a:effectLst>
                <a:outerShdw blurRad="50800" dist="38100" dir="5400000" algn="t" rotWithShape="0">
                  <a:prstClr val="black">
                    <a:alpha val="40000"/>
                  </a:prstClr>
                </a:outerShdw>
              </a:effectLst>
            </p:spPr>
          </p:pic>
        </p:grpSp>
      </p:grpSp>
      <p:grpSp>
        <p:nvGrpSpPr>
          <p:cNvPr id="23" name="Group 22"/>
          <p:cNvGrpSpPr/>
          <p:nvPr/>
        </p:nvGrpSpPr>
        <p:grpSpPr>
          <a:xfrm>
            <a:off x="7429500" y="2194560"/>
            <a:ext cx="3238500" cy="2305152"/>
            <a:chOff x="5897933" y="2130372"/>
            <a:chExt cx="3238500" cy="2305152"/>
          </a:xfrm>
        </p:grpSpPr>
        <p:sp>
          <p:nvSpPr>
            <p:cNvPr id="3" name="Content Placeholder 2"/>
            <p:cNvSpPr txBox="1">
              <a:spLocks/>
            </p:cNvSpPr>
            <p:nvPr/>
          </p:nvSpPr>
          <p:spPr bwMode="auto">
            <a:xfrm>
              <a:off x="5897933" y="3182986"/>
              <a:ext cx="3238500" cy="1252538"/>
            </a:xfrm>
            <a:prstGeom prst="rect">
              <a:avLst/>
            </a:prstGeom>
            <a:noFill/>
            <a:ln w="9525">
              <a:noFill/>
              <a:miter lim="800000"/>
              <a:headEnd/>
              <a:tailEnd/>
            </a:ln>
          </p:spPr>
          <p:txBody>
            <a:bodyPr/>
            <a:lstStyle/>
            <a:p>
              <a:pPr algn="ctr">
                <a:lnSpc>
                  <a:spcPct val="150000"/>
                </a:lnSpc>
                <a:buClr>
                  <a:schemeClr val="tx1"/>
                </a:buClr>
                <a:buFont typeface="Wingdings" pitchFamily="2" charset="2"/>
                <a:buNone/>
              </a:pPr>
              <a:r>
                <a:rPr lang="en-US" sz="2800" dirty="0">
                  <a:solidFill>
                    <a:schemeClr val="accent2">
                      <a:lumMod val="40000"/>
                      <a:lumOff val="60000"/>
                    </a:schemeClr>
                  </a:solidFill>
                  <a:latin typeface="Calibri" pitchFamily="34" charset="0"/>
                </a:rPr>
                <a:t>Deployment</a:t>
              </a:r>
            </a:p>
            <a:p>
              <a:pPr algn="ctr">
                <a:lnSpc>
                  <a:spcPct val="150000"/>
                </a:lnSpc>
                <a:buClr>
                  <a:schemeClr val="tx1"/>
                </a:buClr>
                <a:buFont typeface="Wingdings" pitchFamily="2" charset="2"/>
                <a:buNone/>
              </a:pPr>
              <a:r>
                <a:rPr lang="en-US" dirty="0">
                  <a:solidFill>
                    <a:srgbClr val="404040"/>
                  </a:solidFill>
                  <a:latin typeface="Calibri" pitchFamily="34" charset="0"/>
                </a:rPr>
                <a:t>at</a:t>
              </a:r>
              <a:r>
                <a:rPr lang="en-US" b="1" dirty="0">
                  <a:solidFill>
                    <a:srgbClr val="404040"/>
                  </a:solidFill>
                  <a:latin typeface="Calibri" pitchFamily="34" charset="0"/>
                </a:rPr>
                <a:t> scale</a:t>
              </a:r>
              <a:endParaRPr lang="en-US" dirty="0">
                <a:solidFill>
                  <a:srgbClr val="404040"/>
                </a:solidFill>
                <a:latin typeface="Calibri" pitchFamily="34" charset="0"/>
              </a:endParaRPr>
            </a:p>
            <a:p>
              <a:pPr algn="ctr">
                <a:spcAft>
                  <a:spcPts val="600"/>
                </a:spcAft>
                <a:buClr>
                  <a:schemeClr val="tx1"/>
                </a:buClr>
              </a:pPr>
              <a:r>
                <a:rPr lang="en-US" sz="2800" dirty="0">
                  <a:solidFill>
                    <a:srgbClr val="00A6A0"/>
                  </a:solidFill>
                  <a:latin typeface="Calibri" pitchFamily="34" charset="0"/>
                </a:rPr>
                <a:t> </a:t>
              </a:r>
            </a:p>
            <a:p>
              <a:pPr algn="ctr">
                <a:spcAft>
                  <a:spcPts val="2400"/>
                </a:spcAft>
                <a:buClr>
                  <a:schemeClr val="tx1"/>
                </a:buClr>
              </a:pPr>
              <a:endParaRPr lang="en-US" sz="2800" dirty="0">
                <a:latin typeface="Calibri" pitchFamily="34" charset="0"/>
              </a:endParaRPr>
            </a:p>
          </p:txBody>
        </p:sp>
        <p:grpSp>
          <p:nvGrpSpPr>
            <p:cNvPr id="12" name="Group 11"/>
            <p:cNvGrpSpPr/>
            <p:nvPr/>
          </p:nvGrpSpPr>
          <p:grpSpPr>
            <a:xfrm>
              <a:off x="6720894" y="2130372"/>
              <a:ext cx="1365622" cy="1365622"/>
              <a:chOff x="6720894" y="1441622"/>
              <a:chExt cx="1365622" cy="1365622"/>
            </a:xfrm>
          </p:grpSpPr>
          <p:pic>
            <p:nvPicPr>
              <p:cNvPr id="13" name="Picture 12"/>
              <p:cNvPicPr>
                <a:picLocks noChangeAspect="1"/>
              </p:cNvPicPr>
              <p:nvPr/>
            </p:nvPicPr>
            <p:blipFill>
              <a:blip r:embed="rId5">
                <a:duotone>
                  <a:schemeClr val="accent2">
                    <a:shade val="45000"/>
                    <a:satMod val="135000"/>
                  </a:schemeClr>
                  <a:prstClr val="white"/>
                </a:duotone>
              </a:blip>
              <a:stretch>
                <a:fillRect/>
              </a:stretch>
            </p:blipFill>
            <p:spPr>
              <a:xfrm>
                <a:off x="6720894" y="1441622"/>
                <a:ext cx="1365622" cy="1365622"/>
              </a:xfrm>
              <a:prstGeom prst="rect">
                <a:avLst/>
              </a:prstGeom>
            </p:spPr>
          </p:pic>
          <p:pic>
            <p:nvPicPr>
              <p:cNvPr id="14" name="Picture 3"/>
              <p:cNvPicPr preferRelativeResize="0">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04677" y="1687313"/>
                <a:ext cx="804059" cy="721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5" name="AutoShape 22"/>
          <p:cNvSpPr>
            <a:spLocks noChangeArrowheads="1"/>
          </p:cNvSpPr>
          <p:nvPr/>
        </p:nvSpPr>
        <p:spPr bwMode="auto">
          <a:xfrm rot="10800000">
            <a:off x="4658098" y="4532939"/>
            <a:ext cx="2725739" cy="1246188"/>
          </a:xfrm>
          <a:prstGeom prst="upArrow">
            <a:avLst>
              <a:gd name="adj1" fmla="val 100000"/>
              <a:gd name="adj2" fmla="val 11185"/>
            </a:avLst>
          </a:prstGeom>
          <a:gradFill rotWithShape="1">
            <a:gsLst>
              <a:gs pos="0">
                <a:srgbClr val="CFCFCF"/>
              </a:gs>
              <a:gs pos="100000">
                <a:srgbClr val="EAEAE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Aft>
                <a:spcPct val="0"/>
              </a:spcAft>
              <a:buClrTx/>
              <a:buSzTx/>
              <a:buFontTx/>
              <a:buNone/>
            </a:pPr>
            <a:endParaRPr lang="en-US" altLang="en-US" b="1">
              <a:solidFill>
                <a:schemeClr val="hlink"/>
              </a:solidFill>
            </a:endParaRPr>
          </a:p>
        </p:txBody>
      </p:sp>
      <p:sp>
        <p:nvSpPr>
          <p:cNvPr id="16" name="Text Box 28"/>
          <p:cNvSpPr txBox="1">
            <a:spLocks noChangeArrowheads="1"/>
          </p:cNvSpPr>
          <p:nvPr/>
        </p:nvSpPr>
        <p:spPr bwMode="auto">
          <a:xfrm>
            <a:off x="4619998" y="4572626"/>
            <a:ext cx="2801939" cy="106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algn="ctr">
              <a:lnSpc>
                <a:spcPct val="90000"/>
              </a:lnSpc>
              <a:spcAft>
                <a:spcPct val="0"/>
              </a:spcAft>
              <a:buClrTx/>
              <a:buSzTx/>
              <a:buNone/>
            </a:pPr>
            <a:r>
              <a:rPr lang="en-US" altLang="en-US" sz="2000" b="1" dirty="0">
                <a:solidFill>
                  <a:srgbClr val="EE8012"/>
                </a:solidFill>
              </a:rPr>
              <a:t>Code optional, open to open source</a:t>
            </a:r>
          </a:p>
        </p:txBody>
      </p:sp>
      <p:sp>
        <p:nvSpPr>
          <p:cNvPr id="17" name="AutoShape 22"/>
          <p:cNvSpPr>
            <a:spLocks noChangeArrowheads="1"/>
          </p:cNvSpPr>
          <p:nvPr/>
        </p:nvSpPr>
        <p:spPr bwMode="auto">
          <a:xfrm rot="10800000">
            <a:off x="1730749" y="4534526"/>
            <a:ext cx="2640013" cy="1246187"/>
          </a:xfrm>
          <a:prstGeom prst="upArrow">
            <a:avLst>
              <a:gd name="adj1" fmla="val 100000"/>
              <a:gd name="adj2" fmla="val 11185"/>
            </a:avLst>
          </a:prstGeom>
          <a:gradFill rotWithShape="1">
            <a:gsLst>
              <a:gs pos="0">
                <a:srgbClr val="CFCFCF"/>
              </a:gs>
              <a:gs pos="100000">
                <a:srgbClr val="EAEAE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Aft>
                <a:spcPct val="0"/>
              </a:spcAft>
              <a:buClrTx/>
              <a:buSzTx/>
              <a:buFontTx/>
              <a:buNone/>
            </a:pPr>
            <a:endParaRPr lang="en-US" altLang="en-US" b="1">
              <a:solidFill>
                <a:schemeClr val="hlink"/>
              </a:solidFill>
            </a:endParaRPr>
          </a:p>
        </p:txBody>
      </p:sp>
      <p:sp>
        <p:nvSpPr>
          <p:cNvPr id="18" name="Text Box 7"/>
          <p:cNvSpPr txBox="1">
            <a:spLocks noChangeArrowheads="1"/>
          </p:cNvSpPr>
          <p:nvPr/>
        </p:nvSpPr>
        <p:spPr bwMode="auto">
          <a:xfrm>
            <a:off x="1645027" y="4585326"/>
            <a:ext cx="2725737" cy="103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10000"/>
              </a:spcBef>
              <a:spcAft>
                <a:spcPct val="10000"/>
              </a:spcAft>
              <a:buClrTx/>
              <a:buSzTx/>
              <a:buFontTx/>
              <a:buNone/>
            </a:pPr>
            <a:r>
              <a:rPr lang="en-US" altLang="en-US" sz="2000" b="1" dirty="0">
                <a:solidFill>
                  <a:srgbClr val="7030A0"/>
                </a:solidFill>
              </a:rPr>
              <a:t>Simplicity without sacrifice</a:t>
            </a:r>
          </a:p>
        </p:txBody>
      </p:sp>
      <p:sp>
        <p:nvSpPr>
          <p:cNvPr id="19" name="AutoShape 22"/>
          <p:cNvSpPr>
            <a:spLocks noChangeArrowheads="1"/>
          </p:cNvSpPr>
          <p:nvPr/>
        </p:nvSpPr>
        <p:spPr bwMode="auto">
          <a:xfrm rot="10800000">
            <a:off x="7621963" y="4534526"/>
            <a:ext cx="2674937" cy="1246187"/>
          </a:xfrm>
          <a:prstGeom prst="upArrow">
            <a:avLst>
              <a:gd name="adj1" fmla="val 100000"/>
              <a:gd name="adj2" fmla="val 11185"/>
            </a:avLst>
          </a:prstGeom>
          <a:gradFill rotWithShape="1">
            <a:gsLst>
              <a:gs pos="0">
                <a:srgbClr val="CFCFCF"/>
              </a:gs>
              <a:gs pos="100000">
                <a:srgbClr val="EAEAE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Aft>
                <a:spcPct val="0"/>
              </a:spcAft>
              <a:buClrTx/>
              <a:buSzTx/>
              <a:buFontTx/>
              <a:buNone/>
            </a:pPr>
            <a:endParaRPr lang="en-US" altLang="en-US" b="1">
              <a:solidFill>
                <a:schemeClr val="hlink"/>
              </a:solidFill>
            </a:endParaRPr>
          </a:p>
        </p:txBody>
      </p:sp>
      <p:sp>
        <p:nvSpPr>
          <p:cNvPr id="20" name="Text Box 32"/>
          <p:cNvSpPr txBox="1">
            <a:spLocks noChangeArrowheads="1"/>
          </p:cNvSpPr>
          <p:nvPr/>
        </p:nvSpPr>
        <p:spPr bwMode="auto">
          <a:xfrm>
            <a:off x="7617200" y="4572628"/>
            <a:ext cx="2684463"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MS PGothic"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10000"/>
              </a:spcBef>
              <a:spcAft>
                <a:spcPct val="10000"/>
              </a:spcAft>
              <a:buClrTx/>
              <a:buSzTx/>
              <a:buFontTx/>
              <a:buNone/>
            </a:pPr>
            <a:r>
              <a:rPr lang="en-US" altLang="en-US" sz="2000" b="1" dirty="0">
                <a:solidFill>
                  <a:srgbClr val="0070C0"/>
                </a:solidFill>
              </a:rPr>
              <a:t>Predictive everywhere</a:t>
            </a:r>
          </a:p>
        </p:txBody>
      </p:sp>
    </p:spTree>
    <p:extLst>
      <p:ext uri="{BB962C8B-B14F-4D97-AF65-F5344CB8AC3E}">
        <p14:creationId xmlns:p14="http://schemas.microsoft.com/office/powerpoint/2010/main" val="799084475"/>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698626" y="538164"/>
            <a:ext cx="7821613" cy="769937"/>
          </a:xfrm>
        </p:spPr>
        <p:txBody>
          <a:bodyPr/>
          <a:lstStyle/>
          <a:p>
            <a:pPr eaLnBrk="1" hangingPunct="1"/>
            <a:r>
              <a:rPr lang="en-US" dirty="0">
                <a:latin typeface="Arial" charset="0"/>
              </a:rPr>
              <a:t/>
            </a:r>
            <a:br>
              <a:rPr lang="en-US" dirty="0">
                <a:latin typeface="Arial" charset="0"/>
              </a:rPr>
            </a:br>
            <a:endParaRPr lang="en-US" dirty="0">
              <a:latin typeface="Arial" charset="0"/>
            </a:endParaRPr>
          </a:p>
        </p:txBody>
      </p:sp>
      <p:sp>
        <p:nvSpPr>
          <p:cNvPr id="25604" name="TextBox 24"/>
          <p:cNvSpPr txBox="1">
            <a:spLocks noChangeArrowheads="1"/>
          </p:cNvSpPr>
          <p:nvPr/>
        </p:nvSpPr>
        <p:spPr bwMode="auto">
          <a:xfrm>
            <a:off x="2443164" y="3702051"/>
            <a:ext cx="159702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lnSpc>
                <a:spcPct val="80000"/>
              </a:lnSpc>
            </a:pPr>
            <a:r>
              <a:rPr lang="en-US" sz="1400">
                <a:solidFill>
                  <a:schemeClr val="bg1"/>
                </a:solidFill>
              </a:rPr>
              <a:t>Modeler Gold</a:t>
            </a:r>
          </a:p>
        </p:txBody>
      </p:sp>
      <p:sp>
        <p:nvSpPr>
          <p:cNvPr id="31" name="Content Placeholder 2"/>
          <p:cNvSpPr txBox="1">
            <a:spLocks/>
          </p:cNvSpPr>
          <p:nvPr/>
        </p:nvSpPr>
        <p:spPr bwMode="auto">
          <a:xfrm>
            <a:off x="1735138" y="5486400"/>
            <a:ext cx="2011680" cy="1371600"/>
          </a:xfrm>
          <a:prstGeom prst="rect">
            <a:avLst/>
          </a:prstGeom>
          <a:noFill/>
          <a:ln w="12700">
            <a:noFill/>
            <a:miter lim="800000"/>
            <a:headEnd/>
            <a:tailEnd/>
          </a:ln>
          <a:extLst>
            <a:ext uri="{909E8E84-426E-40dd-AFC4-6F175D3DCCD1}">
              <a14:hiddenFill xmlns="" xmlns:a14="http://schemas.microsoft.com/office/drawing/2010/main">
                <a:solidFill>
                  <a:srgbClr val="FFFFFF"/>
                </a:solidFill>
              </a14:hiddenFill>
            </a:ext>
          </a:extLst>
        </p:spPr>
        <p:txBody>
          <a:bodyPr lIns="0"/>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itchFamily="34" charset="0"/>
                <a:ea typeface="MS PGothic"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itchFamily="34" charset="0"/>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solidFill>
                  <a:srgbClr val="002060"/>
                </a:solidFill>
              </a:rPr>
              <a:t>Comprehensive </a:t>
            </a:r>
            <a:r>
              <a:rPr lang="en-US" sz="1400" kern="0" dirty="0">
                <a:solidFill>
                  <a:schemeClr val="tx1"/>
                </a:solidFill>
              </a:rPr>
              <a:t>predictive analytics platform</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US" sz="1400" kern="0" dirty="0">
              <a:solidFill>
                <a:schemeClr val="tx1"/>
              </a:solidFill>
            </a:endParaRPr>
          </a:p>
        </p:txBody>
      </p:sp>
      <p:sp>
        <p:nvSpPr>
          <p:cNvPr id="12" name="Title 1"/>
          <p:cNvSpPr txBox="1">
            <a:spLocks/>
          </p:cNvSpPr>
          <p:nvPr/>
        </p:nvSpPr>
        <p:spPr bwMode="auto">
          <a:xfrm>
            <a:off x="257175" y="594360"/>
            <a:ext cx="10085071" cy="85725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algn="l" defTabSz="457200" rtl="0" eaLnBrk="1" fontAlgn="base" hangingPunct="1">
              <a:lnSpc>
                <a:spcPct val="85000"/>
              </a:lnSpc>
              <a:spcBef>
                <a:spcPct val="0"/>
              </a:spcBef>
              <a:spcAft>
                <a:spcPct val="0"/>
              </a:spcAft>
              <a:defRPr sz="2800">
                <a:solidFill>
                  <a:schemeClr val="accent4"/>
                </a:solidFill>
                <a:latin typeface="Arial" charset="0"/>
                <a:ea typeface="MS PGothic" pitchFamily="34" charset="-128"/>
                <a:cs typeface="MS PGothic" charset="0"/>
              </a:defRPr>
            </a:lvl1pPr>
            <a:lvl2pPr algn="l" defTabSz="457200" rtl="0" eaLnBrk="1" fontAlgn="base" hangingPunct="1">
              <a:lnSpc>
                <a:spcPct val="85000"/>
              </a:lnSpc>
              <a:spcBef>
                <a:spcPct val="0"/>
              </a:spcBef>
              <a:spcAft>
                <a:spcPct val="0"/>
              </a:spcAft>
              <a:defRPr sz="2800">
                <a:solidFill>
                  <a:schemeClr val="accent1"/>
                </a:solidFill>
                <a:latin typeface="Arial" charset="0"/>
                <a:ea typeface="MS PGothic" pitchFamily="34" charset="-128"/>
                <a:cs typeface="MS PGothic" charset="0"/>
              </a:defRPr>
            </a:lvl2pPr>
            <a:lvl3pPr algn="l" defTabSz="457200" rtl="0" eaLnBrk="1" fontAlgn="base" hangingPunct="1">
              <a:lnSpc>
                <a:spcPct val="85000"/>
              </a:lnSpc>
              <a:spcBef>
                <a:spcPct val="0"/>
              </a:spcBef>
              <a:spcAft>
                <a:spcPct val="0"/>
              </a:spcAft>
              <a:defRPr sz="2800">
                <a:solidFill>
                  <a:schemeClr val="accent1"/>
                </a:solidFill>
                <a:latin typeface="Arial" charset="0"/>
                <a:ea typeface="MS PGothic" pitchFamily="34" charset="-128"/>
                <a:cs typeface="MS PGothic" charset="0"/>
              </a:defRPr>
            </a:lvl3pPr>
            <a:lvl4pPr algn="l" defTabSz="457200" rtl="0" eaLnBrk="1" fontAlgn="base" hangingPunct="1">
              <a:lnSpc>
                <a:spcPct val="85000"/>
              </a:lnSpc>
              <a:spcBef>
                <a:spcPct val="0"/>
              </a:spcBef>
              <a:spcAft>
                <a:spcPct val="0"/>
              </a:spcAft>
              <a:defRPr sz="2800">
                <a:solidFill>
                  <a:schemeClr val="accent1"/>
                </a:solidFill>
                <a:latin typeface="Arial" charset="0"/>
                <a:ea typeface="MS PGothic" pitchFamily="34" charset="-128"/>
                <a:cs typeface="MS PGothic" charset="0"/>
              </a:defRPr>
            </a:lvl4pPr>
            <a:lvl5pPr algn="l" defTabSz="457200" rtl="0" eaLnBrk="1" fontAlgn="base" hangingPunct="1">
              <a:lnSpc>
                <a:spcPct val="85000"/>
              </a:lnSpc>
              <a:spcBef>
                <a:spcPct val="0"/>
              </a:spcBef>
              <a:spcAft>
                <a:spcPct val="0"/>
              </a:spcAft>
              <a:defRPr sz="2800">
                <a:solidFill>
                  <a:schemeClr val="accent1"/>
                </a:solidFill>
                <a:latin typeface="Arial" charset="0"/>
                <a:ea typeface="MS PGothic" pitchFamily="34" charset="-128"/>
                <a:cs typeface="MS PGothic" charset="0"/>
              </a:defRPr>
            </a:lvl5pPr>
            <a:lvl6pPr marL="457200" algn="l" defTabSz="457200" rtl="0" eaLnBrk="1" fontAlgn="base" hangingPunct="1">
              <a:lnSpc>
                <a:spcPct val="85000"/>
              </a:lnSpc>
              <a:spcBef>
                <a:spcPct val="0"/>
              </a:spcBef>
              <a:spcAft>
                <a:spcPct val="0"/>
              </a:spcAft>
              <a:defRPr sz="2800" b="1">
                <a:solidFill>
                  <a:schemeClr val="tx1"/>
                </a:solidFill>
                <a:latin typeface="Arial" charset="0"/>
                <a:ea typeface="ＭＳ Ｐゴシック" charset="-128"/>
                <a:cs typeface="Arial" charset="0"/>
              </a:defRPr>
            </a:lvl6pPr>
            <a:lvl7pPr marL="914400" algn="l" defTabSz="457200" rtl="0" eaLnBrk="1" fontAlgn="base" hangingPunct="1">
              <a:lnSpc>
                <a:spcPct val="85000"/>
              </a:lnSpc>
              <a:spcBef>
                <a:spcPct val="0"/>
              </a:spcBef>
              <a:spcAft>
                <a:spcPct val="0"/>
              </a:spcAft>
              <a:defRPr sz="2800" b="1">
                <a:solidFill>
                  <a:schemeClr val="tx1"/>
                </a:solidFill>
                <a:latin typeface="Arial" charset="0"/>
                <a:ea typeface="ＭＳ Ｐゴシック" charset="-128"/>
                <a:cs typeface="Arial" charset="0"/>
              </a:defRPr>
            </a:lvl7pPr>
            <a:lvl8pPr marL="1371600" algn="l" defTabSz="457200" rtl="0" eaLnBrk="1" fontAlgn="base" hangingPunct="1">
              <a:lnSpc>
                <a:spcPct val="85000"/>
              </a:lnSpc>
              <a:spcBef>
                <a:spcPct val="0"/>
              </a:spcBef>
              <a:spcAft>
                <a:spcPct val="0"/>
              </a:spcAft>
              <a:defRPr sz="2800" b="1">
                <a:solidFill>
                  <a:schemeClr val="tx1"/>
                </a:solidFill>
                <a:latin typeface="Arial" charset="0"/>
                <a:ea typeface="ＭＳ Ｐゴシック" charset="-128"/>
                <a:cs typeface="Arial" charset="0"/>
              </a:defRPr>
            </a:lvl8pPr>
            <a:lvl9pPr marL="1828800" algn="l" defTabSz="457200" rtl="0" eaLnBrk="1" fontAlgn="base" hangingPunct="1">
              <a:lnSpc>
                <a:spcPct val="85000"/>
              </a:lnSpc>
              <a:spcBef>
                <a:spcPct val="0"/>
              </a:spcBef>
              <a:spcAft>
                <a:spcPct val="0"/>
              </a:spcAft>
              <a:defRPr sz="2800" b="1">
                <a:solidFill>
                  <a:schemeClr val="tx1"/>
                </a:solidFill>
                <a:latin typeface="Arial" charset="0"/>
                <a:ea typeface="ＭＳ Ｐゴシック" charset="-128"/>
                <a:cs typeface="Arial" charset="0"/>
              </a:defRPr>
            </a:lvl9pPr>
          </a:lstStyle>
          <a:p>
            <a:pPr>
              <a:defRPr/>
            </a:pPr>
            <a:r>
              <a:rPr lang="en-US" altLang="en-US" kern="0" dirty="0" smtClean="0">
                <a:latin typeface="+mj-lt"/>
              </a:rPr>
              <a:t>IBM SPSS Modeler: At A Glance</a:t>
            </a:r>
            <a:r>
              <a:rPr lang="en-US" altLang="en-US" kern="0" dirty="0"/>
              <a:t/>
            </a:r>
            <a:br>
              <a:rPr lang="en-US" altLang="en-US" kern="0" dirty="0"/>
            </a:br>
            <a:endParaRPr lang="en-US" altLang="en-US" kern="0" dirty="0"/>
          </a:p>
        </p:txBody>
      </p:sp>
      <p:grpSp>
        <p:nvGrpSpPr>
          <p:cNvPr id="9" name="Group 8"/>
          <p:cNvGrpSpPr/>
          <p:nvPr/>
        </p:nvGrpSpPr>
        <p:grpSpPr>
          <a:xfrm>
            <a:off x="1711553" y="1392988"/>
            <a:ext cx="7030929" cy="3721327"/>
            <a:chOff x="153642" y="1209902"/>
            <a:chExt cx="6116529" cy="3269116"/>
          </a:xfrm>
        </p:grpSpPr>
        <p:cxnSp>
          <p:nvCxnSpPr>
            <p:cNvPr id="6" name="Straight Connector 5"/>
            <p:cNvCxnSpPr>
              <a:cxnSpLocks noChangeShapeType="1"/>
            </p:cNvCxnSpPr>
            <p:nvPr/>
          </p:nvCxnSpPr>
          <p:spPr bwMode="auto">
            <a:xfrm>
              <a:off x="153642" y="4479018"/>
              <a:ext cx="6116529" cy="0"/>
            </a:xfrm>
            <a:prstGeom prst="line">
              <a:avLst/>
            </a:prstGeom>
            <a:noFill/>
            <a:ln w="6350">
              <a:solidFill>
                <a:srgbClr val="0033CC"/>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6" name="Straight Connector 35"/>
            <p:cNvCxnSpPr>
              <a:cxnSpLocks noChangeShapeType="1"/>
            </p:cNvCxnSpPr>
            <p:nvPr/>
          </p:nvCxnSpPr>
          <p:spPr bwMode="auto">
            <a:xfrm>
              <a:off x="6270171" y="1209902"/>
              <a:ext cx="0" cy="3269116"/>
            </a:xfrm>
            <a:prstGeom prst="line">
              <a:avLst/>
            </a:prstGeom>
            <a:noFill/>
            <a:ln w="6350">
              <a:solidFill>
                <a:srgbClr val="0033CC"/>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983"/>
            <a:stretch/>
          </p:blipFill>
          <p:spPr>
            <a:xfrm>
              <a:off x="153642" y="1209902"/>
              <a:ext cx="5871601" cy="3112515"/>
            </a:xfrm>
            <a:prstGeom prst="rect">
              <a:avLst/>
            </a:prstGeom>
          </p:spPr>
        </p:pic>
      </p:grpSp>
      <p:sp>
        <p:nvSpPr>
          <p:cNvPr id="21" name="Content Placeholder 2"/>
          <p:cNvSpPr txBox="1">
            <a:spLocks/>
          </p:cNvSpPr>
          <p:nvPr/>
        </p:nvSpPr>
        <p:spPr bwMode="auto">
          <a:xfrm>
            <a:off x="4232969" y="5486400"/>
            <a:ext cx="2011680" cy="1371600"/>
          </a:xfrm>
          <a:prstGeom prst="rect">
            <a:avLst/>
          </a:prstGeom>
          <a:noFill/>
          <a:ln w="12700">
            <a:noFill/>
            <a:miter lim="800000"/>
            <a:headEnd/>
            <a:tailEnd/>
          </a:ln>
          <a:extLst>
            <a:ext uri="{909E8E84-426E-40dd-AFC4-6F175D3DCCD1}">
              <a14:hiddenFill xmlns="" xmlns:a14="http://schemas.microsoft.com/office/drawing/2010/main">
                <a:solidFill>
                  <a:srgbClr val="FFFFFF"/>
                </a:solidFill>
              </a14:hiddenFill>
            </a:ext>
          </a:extLst>
        </p:spPr>
        <p:txBody>
          <a:bodyPr lIns="0"/>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itchFamily="34" charset="0"/>
                <a:ea typeface="MS PGothic"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itchFamily="34" charset="0"/>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solidFill>
                  <a:srgbClr val="7030A0"/>
                </a:solidFill>
              </a:rPr>
              <a:t>Identify patterns </a:t>
            </a:r>
            <a:r>
              <a:rPr lang="en-US" sz="1400" kern="0" dirty="0">
                <a:solidFill>
                  <a:schemeClr val="tx1"/>
                </a:solidFill>
              </a:rPr>
              <a:t>to generate predictive intelligence and improve outcomes</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US" sz="1400" kern="0" dirty="0">
              <a:solidFill>
                <a:schemeClr val="tx1"/>
              </a:solidFill>
            </a:endParaRPr>
          </a:p>
        </p:txBody>
      </p:sp>
      <p:sp>
        <p:nvSpPr>
          <p:cNvPr id="22" name="Content Placeholder 2"/>
          <p:cNvSpPr txBox="1">
            <a:spLocks/>
          </p:cNvSpPr>
          <p:nvPr/>
        </p:nvSpPr>
        <p:spPr bwMode="auto">
          <a:xfrm>
            <a:off x="6730801" y="5486400"/>
            <a:ext cx="2011680" cy="1371600"/>
          </a:xfrm>
          <a:prstGeom prst="rect">
            <a:avLst/>
          </a:prstGeom>
          <a:noFill/>
          <a:ln w="12700">
            <a:noFill/>
            <a:miter lim="800000"/>
            <a:headEnd/>
            <a:tailEnd/>
          </a:ln>
          <a:extLst>
            <a:ext uri="{909E8E84-426E-40dd-AFC4-6F175D3DCCD1}">
              <a14:hiddenFill xmlns="" xmlns:a14="http://schemas.microsoft.com/office/drawing/2010/main">
                <a:solidFill>
                  <a:srgbClr val="FFFFFF"/>
                </a:solidFill>
              </a14:hiddenFill>
            </a:ext>
          </a:extLst>
        </p:spPr>
        <p:txBody>
          <a:bodyPr lIns="0"/>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itchFamily="34" charset="0"/>
                <a:ea typeface="MS PGothic"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itchFamily="34" charset="0"/>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solidFill>
                  <a:srgbClr val="FF0000"/>
                </a:solidFill>
              </a:rPr>
              <a:t>Access a range of advanced analytics</a:t>
            </a:r>
            <a:r>
              <a:rPr lang="en-US" sz="1400" kern="0" dirty="0">
                <a:solidFill>
                  <a:schemeClr val="tx1"/>
                </a:solidFill>
              </a:rPr>
              <a:t>; decision management, text, entity, social network analysis and optimization</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US" sz="1400" kern="0" dirty="0">
              <a:solidFill>
                <a:schemeClr val="tx1"/>
              </a:solidFill>
            </a:endParaRPr>
          </a:p>
        </p:txBody>
      </p:sp>
      <p:sp>
        <p:nvSpPr>
          <p:cNvPr id="26" name="Content Placeholder 2"/>
          <p:cNvSpPr txBox="1">
            <a:spLocks/>
          </p:cNvSpPr>
          <p:nvPr/>
        </p:nvSpPr>
        <p:spPr bwMode="auto">
          <a:xfrm>
            <a:off x="9296400" y="1392987"/>
            <a:ext cx="1371600" cy="1554480"/>
          </a:xfrm>
          <a:prstGeom prst="rect">
            <a:avLst/>
          </a:prstGeom>
          <a:noFill/>
          <a:ln w="12700">
            <a:noFill/>
            <a:miter lim="800000"/>
            <a:headEnd/>
            <a:tailEnd/>
          </a:ln>
          <a:extLst>
            <a:ext uri="{909E8E84-426E-40dd-AFC4-6F175D3DCCD1}">
              <a14:hiddenFill xmlns="" xmlns:a14="http://schemas.microsoft.com/office/drawing/2010/main">
                <a:solidFill>
                  <a:srgbClr val="FFFFFF"/>
                </a:solidFill>
              </a14:hiddenFill>
            </a:ext>
          </a:extLst>
        </p:spPr>
        <p:txBody>
          <a:bodyPr lIns="0"/>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itchFamily="34" charset="0"/>
                <a:ea typeface="MS PGothic"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itchFamily="34" charset="0"/>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solidFill>
                  <a:srgbClr val="FFC000"/>
                </a:solidFill>
              </a:rPr>
              <a:t>Flexible adoption and configuration </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t>On premises</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solidFill>
                  <a:schemeClr val="tx1"/>
                </a:solidFill>
              </a:rPr>
              <a:t>Cloud</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a:t>Hybrid</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US" sz="1400" kern="0" dirty="0" err="1">
                <a:solidFill>
                  <a:schemeClr val="tx1"/>
                </a:solidFill>
              </a:rPr>
              <a:t>Bluemix</a:t>
            </a:r>
            <a:endParaRPr lang="en-US" sz="1400" kern="0" dirty="0">
              <a:solidFill>
                <a:schemeClr val="tx1"/>
              </a:solidFill>
            </a:endParaRP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US" sz="1400" kern="0" dirty="0">
              <a:solidFill>
                <a:schemeClr val="tx1"/>
              </a:solidFill>
            </a:endParaRPr>
          </a:p>
        </p:txBody>
      </p:sp>
      <p:sp>
        <p:nvSpPr>
          <p:cNvPr id="27" name="Content Placeholder 2"/>
          <p:cNvSpPr txBox="1">
            <a:spLocks/>
          </p:cNvSpPr>
          <p:nvPr/>
        </p:nvSpPr>
        <p:spPr bwMode="auto">
          <a:xfrm>
            <a:off x="9296400" y="3702050"/>
            <a:ext cx="1371600" cy="1554480"/>
          </a:xfrm>
          <a:prstGeom prst="rect">
            <a:avLst/>
          </a:prstGeom>
          <a:noFill/>
          <a:ln w="12700">
            <a:noFill/>
            <a:miter lim="800000"/>
            <a:headEnd/>
            <a:tailEnd/>
          </a:ln>
          <a:extLst>
            <a:ext uri="{909E8E84-426E-40dd-AFC4-6F175D3DCCD1}">
              <a14:hiddenFill xmlns="" xmlns:a14="http://schemas.microsoft.com/office/drawing/2010/main">
                <a:solidFill>
                  <a:srgbClr val="FFFFFF"/>
                </a:solidFill>
              </a14:hiddenFill>
            </a:ext>
          </a:extLst>
        </p:spPr>
        <p:txBody>
          <a:bodyPr lIns="0"/>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itchFamily="34" charset="0"/>
                <a:ea typeface="MS PGothic" pitchFamily="34" charset="-128"/>
                <a:cs typeface="Calibri" pitchFamily="34"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itchFamily="34" charset="0"/>
                <a:ea typeface="MS PGothic" pitchFamily="34" charset="-128"/>
                <a:cs typeface="Calibri" pitchFamily="34"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itchFamily="34" charset="0"/>
                <a:ea typeface="MS PGothic" pitchFamily="34" charset="-128"/>
                <a:cs typeface="Calibri" pitchFamily="34"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itchFamily="34" charset="0"/>
                <a:ea typeface="MS PGothic"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itchFamily="34" charset="0"/>
                <a:ea typeface="MS PGothic"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buNone/>
            </a:pPr>
            <a:r>
              <a:rPr lang="en-AU" sz="1400" dirty="0">
                <a:solidFill>
                  <a:srgbClr val="00B050"/>
                </a:solidFill>
              </a:rPr>
              <a:t>Scale</a:t>
            </a:r>
            <a:r>
              <a:rPr lang="en-AU" sz="1400" dirty="0"/>
              <a:t> from personal usage, point solution(s) to enterprise deployment</a:t>
            </a:r>
          </a:p>
          <a:p>
            <a:pPr marL="0" indent="0">
              <a:spcBef>
                <a:spcPts val="0"/>
              </a:spcBef>
              <a:spcAft>
                <a:spcPts val="0"/>
              </a:spcAft>
              <a:buNone/>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US" sz="1400" kern="0" dirty="0">
              <a:solidFill>
                <a:schemeClr val="tx1"/>
              </a:solidFill>
            </a:endParaRPr>
          </a:p>
        </p:txBody>
      </p:sp>
      <p:cxnSp>
        <p:nvCxnSpPr>
          <p:cNvPr id="28" name="Straight Connector 13"/>
          <p:cNvCxnSpPr>
            <a:cxnSpLocks noChangeShapeType="1"/>
          </p:cNvCxnSpPr>
          <p:nvPr/>
        </p:nvCxnSpPr>
        <p:spPr bwMode="auto">
          <a:xfrm flipH="1" flipV="1">
            <a:off x="8728282" y="1473118"/>
            <a:ext cx="430958" cy="287103"/>
          </a:xfrm>
          <a:prstGeom prst="line">
            <a:avLst/>
          </a:prstGeom>
          <a:noFill/>
          <a:ln w="28575" algn="ctr">
            <a:solidFill>
              <a:schemeClr val="accent2">
                <a:lumMod val="75000"/>
              </a:schemeClr>
            </a:solidFill>
            <a:prstDash val="sysDot"/>
            <a:round/>
            <a:headEnd/>
            <a:tailEnd/>
          </a:ln>
          <a:extLst>
            <a:ext uri="{909E8E84-426E-40dd-AFC4-6F175D3DCCD1}">
              <a14:hiddenFill xmlns="" xmlns:a14="http://schemas.microsoft.com/office/drawing/2010/main">
                <a:noFill/>
              </a14:hiddenFill>
            </a:ext>
          </a:extLst>
        </p:spPr>
      </p:cxnSp>
      <p:cxnSp>
        <p:nvCxnSpPr>
          <p:cNvPr id="32" name="Straight Connector 13"/>
          <p:cNvCxnSpPr>
            <a:cxnSpLocks noChangeShapeType="1"/>
          </p:cNvCxnSpPr>
          <p:nvPr/>
        </p:nvCxnSpPr>
        <p:spPr bwMode="auto">
          <a:xfrm flipH="1" flipV="1">
            <a:off x="8722872" y="3833812"/>
            <a:ext cx="436368" cy="280988"/>
          </a:xfrm>
          <a:prstGeom prst="line">
            <a:avLst/>
          </a:prstGeom>
          <a:noFill/>
          <a:ln w="28575" algn="ctr">
            <a:solidFill>
              <a:schemeClr val="accent2">
                <a:lumMod val="75000"/>
              </a:schemeClr>
            </a:solidFill>
            <a:prstDash val="sysDot"/>
            <a:round/>
            <a:headEnd/>
            <a:tailEnd/>
          </a:ln>
          <a:extLst>
            <a:ext uri="{909E8E84-426E-40dd-AFC4-6F175D3DCCD1}">
              <a14:hiddenFill xmlns="" xmlns:a14="http://schemas.microsoft.com/office/drawing/2010/main">
                <a:noFill/>
              </a14:hiddenFill>
            </a:ext>
          </a:extLst>
        </p:spPr>
      </p:cxnSp>
      <p:cxnSp>
        <p:nvCxnSpPr>
          <p:cNvPr id="33" name="Straight Connector 13"/>
          <p:cNvCxnSpPr>
            <a:cxnSpLocks noChangeShapeType="1"/>
          </p:cNvCxnSpPr>
          <p:nvPr/>
        </p:nvCxnSpPr>
        <p:spPr bwMode="auto">
          <a:xfrm flipH="1" flipV="1">
            <a:off x="6757544" y="5114314"/>
            <a:ext cx="595756" cy="372086"/>
          </a:xfrm>
          <a:prstGeom prst="line">
            <a:avLst/>
          </a:prstGeom>
          <a:noFill/>
          <a:ln w="28575" algn="ctr">
            <a:solidFill>
              <a:schemeClr val="accent2">
                <a:lumMod val="75000"/>
              </a:schemeClr>
            </a:solidFill>
            <a:prstDash val="sysDot"/>
            <a:round/>
            <a:headEnd/>
            <a:tailEnd/>
          </a:ln>
          <a:extLst>
            <a:ext uri="{909E8E84-426E-40dd-AFC4-6F175D3DCCD1}">
              <a14:hiddenFill xmlns="" xmlns:a14="http://schemas.microsoft.com/office/drawing/2010/main">
                <a:noFill/>
              </a14:hiddenFill>
            </a:ext>
          </a:extLst>
        </p:spPr>
      </p:cxnSp>
      <p:cxnSp>
        <p:nvCxnSpPr>
          <p:cNvPr id="34" name="Straight Connector 13"/>
          <p:cNvCxnSpPr>
            <a:cxnSpLocks noChangeShapeType="1"/>
          </p:cNvCxnSpPr>
          <p:nvPr/>
        </p:nvCxnSpPr>
        <p:spPr bwMode="auto">
          <a:xfrm flipH="1" flipV="1">
            <a:off x="4261801" y="5114314"/>
            <a:ext cx="643575" cy="372086"/>
          </a:xfrm>
          <a:prstGeom prst="line">
            <a:avLst/>
          </a:prstGeom>
          <a:noFill/>
          <a:ln w="28575" algn="ctr">
            <a:solidFill>
              <a:schemeClr val="accent2">
                <a:lumMod val="75000"/>
              </a:schemeClr>
            </a:solidFill>
            <a:prstDash val="sysDot"/>
            <a:round/>
            <a:headEnd/>
            <a:tailEnd/>
          </a:ln>
          <a:extLst>
            <a:ext uri="{909E8E84-426E-40dd-AFC4-6F175D3DCCD1}">
              <a14:hiddenFill xmlns="" xmlns:a14="http://schemas.microsoft.com/office/drawing/2010/main">
                <a:noFill/>
              </a14:hiddenFill>
            </a:ext>
          </a:extLst>
        </p:spPr>
      </p:cxnSp>
      <p:cxnSp>
        <p:nvCxnSpPr>
          <p:cNvPr id="37" name="Straight Connector 13"/>
          <p:cNvCxnSpPr>
            <a:cxnSpLocks noChangeShapeType="1"/>
          </p:cNvCxnSpPr>
          <p:nvPr/>
        </p:nvCxnSpPr>
        <p:spPr bwMode="auto">
          <a:xfrm flipH="1" flipV="1">
            <a:off x="1757091" y="5114314"/>
            <a:ext cx="576535" cy="372086"/>
          </a:xfrm>
          <a:prstGeom prst="line">
            <a:avLst/>
          </a:prstGeom>
          <a:noFill/>
          <a:ln w="28575" algn="ctr">
            <a:solidFill>
              <a:schemeClr val="accent2">
                <a:lumMod val="75000"/>
              </a:schemeClr>
            </a:solidFill>
            <a:prstDash val="sysDot"/>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743821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55600" y="583439"/>
            <a:ext cx="9988232" cy="686435"/>
          </a:xfrm>
        </p:spPr>
        <p:txBody>
          <a:bodyPr/>
          <a:lstStyle/>
          <a:p>
            <a:pPr eaLnBrk="1" hangingPunct="1"/>
            <a:r>
              <a:rPr lang="en-US" sz="2800" dirty="0" smtClean="0"/>
              <a:t>Exercise: Predictive In 20 Minutes</a:t>
            </a:r>
            <a:endParaRPr lang="en-US" sz="2800" dirty="0">
              <a:solidFill>
                <a:srgbClr val="FF0000"/>
              </a:solidFill>
            </a:endParaRPr>
          </a:p>
        </p:txBody>
      </p:sp>
      <p:sp>
        <p:nvSpPr>
          <p:cNvPr id="18435" name="Content Placeholder 2"/>
          <p:cNvSpPr>
            <a:spLocks noGrp="1"/>
          </p:cNvSpPr>
          <p:nvPr>
            <p:ph idx="1"/>
          </p:nvPr>
        </p:nvSpPr>
        <p:spPr/>
        <p:txBody>
          <a:bodyPr/>
          <a:lstStyle/>
          <a:p>
            <a:pPr marL="0" indent="0">
              <a:buNone/>
            </a:pPr>
            <a:r>
              <a:rPr lang="en-US" dirty="0"/>
              <a:t>Goal: </a:t>
            </a:r>
          </a:p>
          <a:p>
            <a:pPr lvl="1">
              <a:buFont typeface="Wingdings" pitchFamily="2" charset="2"/>
              <a:buChar char="§"/>
            </a:pPr>
            <a:r>
              <a:rPr lang="en-AU" sz="2000" b="1" dirty="0"/>
              <a:t>Identify who has responded to a marketing campaign</a:t>
            </a:r>
            <a:endParaRPr lang="en-US" sz="2000" b="1" dirty="0"/>
          </a:p>
          <a:p>
            <a:pPr marL="0" indent="0">
              <a:buNone/>
            </a:pPr>
            <a:r>
              <a:rPr lang="en-US" dirty="0"/>
              <a:t>Approach:</a:t>
            </a:r>
          </a:p>
          <a:p>
            <a:pPr lvl="1">
              <a:buFont typeface="Wingdings" pitchFamily="2" charset="2"/>
              <a:buChar char="§"/>
            </a:pPr>
            <a:r>
              <a:rPr lang="en-US" sz="2000" dirty="0"/>
              <a:t>Use a data extract from a CRM</a:t>
            </a:r>
          </a:p>
          <a:p>
            <a:pPr lvl="1">
              <a:buFont typeface="Wingdings" pitchFamily="2" charset="2"/>
              <a:buChar char="§"/>
            </a:pPr>
            <a:r>
              <a:rPr lang="en-US" sz="2000" dirty="0"/>
              <a:t>Prepare data for modeling</a:t>
            </a:r>
          </a:p>
          <a:p>
            <a:pPr lvl="1">
              <a:buFont typeface="Wingdings" pitchFamily="2" charset="2"/>
              <a:buChar char="§"/>
            </a:pPr>
            <a:r>
              <a:rPr lang="en-US" sz="2000" dirty="0"/>
              <a:t>Define which fields to use</a:t>
            </a:r>
          </a:p>
          <a:p>
            <a:pPr lvl="1">
              <a:buFont typeface="Wingdings" pitchFamily="2" charset="2"/>
              <a:buChar char="§"/>
            </a:pPr>
            <a:r>
              <a:rPr lang="en-US" sz="2000" dirty="0"/>
              <a:t>Choose the modeling technique</a:t>
            </a:r>
          </a:p>
          <a:p>
            <a:pPr lvl="1">
              <a:buFont typeface="Wingdings" pitchFamily="2" charset="2"/>
              <a:buChar char="§"/>
            </a:pPr>
            <a:r>
              <a:rPr lang="en-US" sz="2000" dirty="0"/>
              <a:t>Automatically generate a model to identify who has responded</a:t>
            </a:r>
          </a:p>
          <a:p>
            <a:pPr lvl="1">
              <a:buFont typeface="Wingdings" pitchFamily="2" charset="2"/>
              <a:buChar char="§"/>
            </a:pPr>
            <a:r>
              <a:rPr lang="en-US" sz="2000" dirty="0"/>
              <a:t>Review results</a:t>
            </a:r>
          </a:p>
          <a:p>
            <a:pPr marL="0" indent="0">
              <a:buNone/>
            </a:pPr>
            <a:r>
              <a:rPr lang="en-US" dirty="0"/>
              <a:t>Why? </a:t>
            </a:r>
          </a:p>
          <a:p>
            <a:pPr lvl="1">
              <a:buFont typeface="Wingdings" pitchFamily="2" charset="2"/>
              <a:buChar char="§"/>
            </a:pPr>
            <a:r>
              <a:rPr lang="en-US" sz="2000" dirty="0"/>
              <a:t>To save marketing cost and increase marketing response, identify those likely to respond and focus marketing efforts on those prospects.</a:t>
            </a:r>
          </a:p>
        </p:txBody>
      </p:sp>
    </p:spTree>
    <p:extLst>
      <p:ext uri="{BB962C8B-B14F-4D97-AF65-F5344CB8AC3E}">
        <p14:creationId xmlns:p14="http://schemas.microsoft.com/office/powerpoint/2010/main" val="13684705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83859" y="892733"/>
            <a:ext cx="5310965" cy="5168823"/>
          </a:xfrm>
          <a:prstGeom prst="rect">
            <a:avLst/>
          </a:prstGeom>
        </p:spPr>
      </p:pic>
      <p:sp>
        <p:nvSpPr>
          <p:cNvPr id="3" name="Rectangle 2"/>
          <p:cNvSpPr/>
          <p:nvPr/>
        </p:nvSpPr>
        <p:spPr>
          <a:xfrm>
            <a:off x="3172326" y="2409686"/>
            <a:ext cx="5727032" cy="1200329"/>
          </a:xfrm>
          <a:prstGeom prst="rect">
            <a:avLst/>
          </a:prstGeom>
        </p:spPr>
        <p:txBody>
          <a:bodyPr wrap="square">
            <a:spAutoFit/>
          </a:bodyPr>
          <a:lstStyle/>
          <a:p>
            <a:pPr algn="ctr"/>
            <a:r>
              <a:rPr lang="en-US" sz="3600" b="1" cap="all"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Spss</a:t>
            </a:r>
            <a:r>
              <a:rPr lang="en-US" sz="36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 modeler overview continued</a:t>
            </a:r>
            <a:endParaRPr lang="en-US" sz="32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419958095"/>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a:xfrm>
            <a:off x="342900" y="593725"/>
            <a:ext cx="9991725" cy="750981"/>
          </a:xfrm>
        </p:spPr>
        <p:txBody>
          <a:bodyPr/>
          <a:lstStyle/>
          <a:p>
            <a:pPr eaLnBrk="1" hangingPunct="1"/>
            <a:r>
              <a:rPr lang="en-US" altLang="en-US" b="0" dirty="0"/>
              <a:t>CRISP-DM: </a:t>
            </a:r>
            <a:r>
              <a:rPr lang="en-US" altLang="en-US" b="0" dirty="0">
                <a:solidFill>
                  <a:srgbClr val="4F81BD"/>
                </a:solidFill>
              </a:rPr>
              <a:t>Cross Industry Standard Process for Data Mining</a:t>
            </a:r>
            <a:br>
              <a:rPr lang="en-US" altLang="en-US" b="0" dirty="0">
                <a:solidFill>
                  <a:srgbClr val="4F81BD"/>
                </a:solidFill>
              </a:rPr>
            </a:br>
            <a:r>
              <a:rPr lang="en-US" altLang="en-US" b="0" dirty="0"/>
              <a:t>The Traditional Data Science Workflow</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69066" y="1556793"/>
            <a:ext cx="4785607" cy="4797601"/>
          </a:xfrm>
        </p:spPr>
      </p:pic>
    </p:spTree>
    <p:extLst>
      <p:ext uri="{BB962C8B-B14F-4D97-AF65-F5344CB8AC3E}">
        <p14:creationId xmlns:p14="http://schemas.microsoft.com/office/powerpoint/2010/main" val="1283163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69066" y="1556793"/>
            <a:ext cx="4785607" cy="4797601"/>
          </a:xfrm>
        </p:spPr>
      </p:pic>
      <p:sp>
        <p:nvSpPr>
          <p:cNvPr id="171010" name="Title 1"/>
          <p:cNvSpPr>
            <a:spLocks noGrp="1"/>
          </p:cNvSpPr>
          <p:nvPr>
            <p:ph type="title"/>
          </p:nvPr>
        </p:nvSpPr>
        <p:spPr>
          <a:xfrm>
            <a:off x="342900" y="593725"/>
            <a:ext cx="9991725" cy="705247"/>
          </a:xfrm>
        </p:spPr>
        <p:txBody>
          <a:bodyPr/>
          <a:lstStyle/>
          <a:p>
            <a:pPr eaLnBrk="1" hangingPunct="1"/>
            <a:r>
              <a:rPr lang="en-US" altLang="en-US" b="0" dirty="0"/>
              <a:t>CRISP-DM: </a:t>
            </a:r>
            <a:r>
              <a:rPr lang="en-US" altLang="en-US" b="0" dirty="0">
                <a:solidFill>
                  <a:srgbClr val="4F81BD"/>
                </a:solidFill>
              </a:rPr>
              <a:t>Cross Industry Standard Process for Data Mining</a:t>
            </a:r>
            <a:br>
              <a:rPr lang="en-US" altLang="en-US" b="0" dirty="0">
                <a:solidFill>
                  <a:srgbClr val="4F81BD"/>
                </a:solidFill>
              </a:rPr>
            </a:br>
            <a:r>
              <a:rPr lang="en-US" altLang="en-US" b="0" dirty="0"/>
              <a:t>The Traditional Data Science Workflow</a:t>
            </a:r>
          </a:p>
        </p:txBody>
      </p:sp>
      <p:sp>
        <p:nvSpPr>
          <p:cNvPr id="2" name="TextBox 1"/>
          <p:cNvSpPr txBox="1"/>
          <p:nvPr/>
        </p:nvSpPr>
        <p:spPr bwMode="auto">
          <a:xfrm>
            <a:off x="3215680" y="1476772"/>
            <a:ext cx="1511300" cy="247650"/>
          </a:xfrm>
          <a:prstGeom prst="rect">
            <a:avLst/>
          </a:prstGeom>
          <a:noFill/>
          <a:ln w="9525">
            <a:noFill/>
            <a:miter lim="800000"/>
            <a:headEnd/>
            <a:tailEnd/>
          </a:ln>
          <a:effectLst/>
        </p:spPr>
        <p:txBody>
          <a:bodyPr>
            <a:spAutoFit/>
          </a:bodyPr>
          <a:lstStyle/>
          <a:p>
            <a:pPr algn="r">
              <a:defRPr/>
            </a:pPr>
            <a:r>
              <a:rPr lang="en-US" sz="1000" b="1" dirty="0">
                <a:solidFill>
                  <a:srgbClr val="000000"/>
                </a:solidFill>
              </a:rPr>
              <a:t>Business Use Case</a:t>
            </a:r>
          </a:p>
        </p:txBody>
      </p:sp>
      <p:cxnSp>
        <p:nvCxnSpPr>
          <p:cNvPr id="4" name="Straight Arrow Connector 3"/>
          <p:cNvCxnSpPr/>
          <p:nvPr/>
        </p:nvCxnSpPr>
        <p:spPr bwMode="auto">
          <a:xfrm>
            <a:off x="3971330" y="1730772"/>
            <a:ext cx="755650" cy="54610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TextBox 8"/>
          <p:cNvSpPr txBox="1"/>
          <p:nvPr/>
        </p:nvSpPr>
        <p:spPr bwMode="auto">
          <a:xfrm>
            <a:off x="7175501" y="1527176"/>
            <a:ext cx="1774825"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Understanding Attributes</a:t>
            </a:r>
          </a:p>
        </p:txBody>
      </p:sp>
      <p:cxnSp>
        <p:nvCxnSpPr>
          <p:cNvPr id="10" name="Straight Arrow Connector 9"/>
          <p:cNvCxnSpPr/>
          <p:nvPr/>
        </p:nvCxnSpPr>
        <p:spPr bwMode="auto">
          <a:xfrm flipH="1">
            <a:off x="6959600" y="1773239"/>
            <a:ext cx="973138" cy="47307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p:cNvSpPr txBox="1"/>
          <p:nvPr/>
        </p:nvSpPr>
        <p:spPr bwMode="auto">
          <a:xfrm>
            <a:off x="8040688" y="2586038"/>
            <a:ext cx="1511300" cy="246062"/>
          </a:xfrm>
          <a:prstGeom prst="rect">
            <a:avLst/>
          </a:prstGeom>
          <a:noFill/>
          <a:ln w="9525">
            <a:noFill/>
            <a:miter lim="800000"/>
            <a:headEnd/>
            <a:tailEnd/>
          </a:ln>
          <a:effectLst/>
        </p:spPr>
        <p:txBody>
          <a:bodyPr>
            <a:spAutoFit/>
          </a:bodyPr>
          <a:lstStyle/>
          <a:p>
            <a:pPr algn="r">
              <a:defRPr/>
            </a:pPr>
            <a:r>
              <a:rPr lang="en-US" sz="1000" b="1" dirty="0">
                <a:solidFill>
                  <a:srgbClr val="000000"/>
                </a:solidFill>
              </a:rPr>
              <a:t>Data Cleaning</a:t>
            </a:r>
          </a:p>
        </p:txBody>
      </p:sp>
      <p:cxnSp>
        <p:nvCxnSpPr>
          <p:cNvPr id="14" name="Straight Arrow Connector 13"/>
          <p:cNvCxnSpPr>
            <a:stCxn id="13" idx="2"/>
          </p:cNvCxnSpPr>
          <p:nvPr/>
        </p:nvCxnSpPr>
        <p:spPr bwMode="auto">
          <a:xfrm flipH="1">
            <a:off x="7881938" y="2832101"/>
            <a:ext cx="914400" cy="41116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Box 16"/>
          <p:cNvSpPr txBox="1"/>
          <p:nvPr/>
        </p:nvSpPr>
        <p:spPr bwMode="auto">
          <a:xfrm>
            <a:off x="8688388" y="3001963"/>
            <a:ext cx="1511300" cy="247650"/>
          </a:xfrm>
          <a:prstGeom prst="rect">
            <a:avLst/>
          </a:prstGeom>
          <a:noFill/>
          <a:ln w="9525">
            <a:noFill/>
            <a:miter lim="800000"/>
            <a:headEnd/>
            <a:tailEnd/>
          </a:ln>
          <a:effectLst/>
        </p:spPr>
        <p:txBody>
          <a:bodyPr>
            <a:spAutoFit/>
          </a:bodyPr>
          <a:lstStyle/>
          <a:p>
            <a:pPr algn="r">
              <a:defRPr/>
            </a:pPr>
            <a:r>
              <a:rPr lang="en-US" sz="1000" b="1" dirty="0">
                <a:solidFill>
                  <a:srgbClr val="000000"/>
                </a:solidFill>
              </a:rPr>
              <a:t>Feature Engineering</a:t>
            </a:r>
          </a:p>
        </p:txBody>
      </p:sp>
      <p:cxnSp>
        <p:nvCxnSpPr>
          <p:cNvPr id="18" name="Straight Arrow Connector 17"/>
          <p:cNvCxnSpPr/>
          <p:nvPr/>
        </p:nvCxnSpPr>
        <p:spPr bwMode="auto">
          <a:xfrm flipH="1">
            <a:off x="7881938" y="3168651"/>
            <a:ext cx="914400" cy="576263"/>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TextBox 20"/>
          <p:cNvSpPr txBox="1"/>
          <p:nvPr/>
        </p:nvSpPr>
        <p:spPr bwMode="auto">
          <a:xfrm>
            <a:off x="8688388" y="3605213"/>
            <a:ext cx="1511300" cy="246062"/>
          </a:xfrm>
          <a:prstGeom prst="rect">
            <a:avLst/>
          </a:prstGeom>
          <a:noFill/>
          <a:ln w="9525">
            <a:noFill/>
            <a:miter lim="800000"/>
            <a:headEnd/>
            <a:tailEnd/>
          </a:ln>
          <a:effectLst/>
        </p:spPr>
        <p:txBody>
          <a:bodyPr>
            <a:spAutoFit/>
          </a:bodyPr>
          <a:lstStyle/>
          <a:p>
            <a:pPr algn="r">
              <a:defRPr/>
            </a:pPr>
            <a:r>
              <a:rPr lang="en-US" sz="1000" b="1" dirty="0">
                <a:solidFill>
                  <a:srgbClr val="000000"/>
                </a:solidFill>
              </a:rPr>
              <a:t>Descriptive Statistics</a:t>
            </a:r>
          </a:p>
        </p:txBody>
      </p:sp>
      <p:cxnSp>
        <p:nvCxnSpPr>
          <p:cNvPr id="22" name="Straight Arrow Connector 21"/>
          <p:cNvCxnSpPr/>
          <p:nvPr/>
        </p:nvCxnSpPr>
        <p:spPr bwMode="auto">
          <a:xfrm flipH="1">
            <a:off x="7881938" y="3744913"/>
            <a:ext cx="914400" cy="10636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6" name="TextBox 25"/>
          <p:cNvSpPr txBox="1"/>
          <p:nvPr/>
        </p:nvSpPr>
        <p:spPr bwMode="auto">
          <a:xfrm>
            <a:off x="8543925" y="3975101"/>
            <a:ext cx="1512888"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Clustering</a:t>
            </a:r>
          </a:p>
        </p:txBody>
      </p:sp>
      <p:cxnSp>
        <p:nvCxnSpPr>
          <p:cNvPr id="27" name="Straight Arrow Connector 26"/>
          <p:cNvCxnSpPr/>
          <p:nvPr/>
        </p:nvCxnSpPr>
        <p:spPr bwMode="auto">
          <a:xfrm flipH="1" flipV="1">
            <a:off x="7881939" y="4129088"/>
            <a:ext cx="1309687"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TextBox 28"/>
          <p:cNvSpPr txBox="1"/>
          <p:nvPr/>
        </p:nvSpPr>
        <p:spPr bwMode="auto">
          <a:xfrm>
            <a:off x="8112125" y="4478338"/>
            <a:ext cx="1512888" cy="246062"/>
          </a:xfrm>
          <a:prstGeom prst="rect">
            <a:avLst/>
          </a:prstGeom>
          <a:noFill/>
          <a:ln w="9525">
            <a:noFill/>
            <a:miter lim="800000"/>
            <a:headEnd/>
            <a:tailEnd/>
          </a:ln>
          <a:effectLst/>
        </p:spPr>
        <p:txBody>
          <a:bodyPr>
            <a:spAutoFit/>
          </a:bodyPr>
          <a:lstStyle/>
          <a:p>
            <a:pPr algn="r">
              <a:defRPr/>
            </a:pPr>
            <a:r>
              <a:rPr lang="en-US" sz="1000" b="1" dirty="0">
                <a:solidFill>
                  <a:srgbClr val="000000"/>
                </a:solidFill>
              </a:rPr>
              <a:t>Machine Learning</a:t>
            </a:r>
          </a:p>
        </p:txBody>
      </p:sp>
      <p:cxnSp>
        <p:nvCxnSpPr>
          <p:cNvPr id="30" name="Straight Arrow Connector 29"/>
          <p:cNvCxnSpPr/>
          <p:nvPr/>
        </p:nvCxnSpPr>
        <p:spPr bwMode="auto">
          <a:xfrm flipH="1" flipV="1">
            <a:off x="7932738" y="4478338"/>
            <a:ext cx="468312" cy="11271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TextBox 32"/>
          <p:cNvSpPr txBox="1"/>
          <p:nvPr/>
        </p:nvSpPr>
        <p:spPr bwMode="auto">
          <a:xfrm>
            <a:off x="7319964" y="5753101"/>
            <a:ext cx="1512887"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Prediction Accuracy</a:t>
            </a:r>
          </a:p>
        </p:txBody>
      </p:sp>
      <p:cxnSp>
        <p:nvCxnSpPr>
          <p:cNvPr id="34" name="Straight Arrow Connector 33"/>
          <p:cNvCxnSpPr/>
          <p:nvPr/>
        </p:nvCxnSpPr>
        <p:spPr bwMode="auto">
          <a:xfrm flipH="1" flipV="1">
            <a:off x="6605589" y="5561013"/>
            <a:ext cx="841375" cy="26035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 name="TextBox 36"/>
          <p:cNvSpPr txBox="1"/>
          <p:nvPr/>
        </p:nvSpPr>
        <p:spPr bwMode="auto">
          <a:xfrm>
            <a:off x="4151314" y="6308726"/>
            <a:ext cx="1512887"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Confusion Matrix</a:t>
            </a:r>
          </a:p>
        </p:txBody>
      </p:sp>
      <p:cxnSp>
        <p:nvCxnSpPr>
          <p:cNvPr id="38" name="Straight Arrow Connector 37"/>
          <p:cNvCxnSpPr/>
          <p:nvPr/>
        </p:nvCxnSpPr>
        <p:spPr bwMode="auto">
          <a:xfrm flipV="1">
            <a:off x="5041901" y="5629276"/>
            <a:ext cx="538163" cy="70167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bwMode="auto">
          <a:xfrm>
            <a:off x="1919635" y="3543301"/>
            <a:ext cx="1511300"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Transformation Set</a:t>
            </a:r>
          </a:p>
        </p:txBody>
      </p:sp>
      <p:cxnSp>
        <p:nvCxnSpPr>
          <p:cNvPr id="41" name="Straight Arrow Connector 40"/>
          <p:cNvCxnSpPr>
            <a:stCxn id="40" idx="3"/>
          </p:cNvCxnSpPr>
          <p:nvPr/>
        </p:nvCxnSpPr>
        <p:spPr bwMode="auto">
          <a:xfrm>
            <a:off x="3430936" y="3665538"/>
            <a:ext cx="504825" cy="3016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TextBox 42"/>
          <p:cNvSpPr txBox="1"/>
          <p:nvPr/>
        </p:nvSpPr>
        <p:spPr bwMode="auto">
          <a:xfrm>
            <a:off x="1906935" y="4140201"/>
            <a:ext cx="1511300"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Model Coefficients</a:t>
            </a:r>
          </a:p>
        </p:txBody>
      </p:sp>
      <p:cxnSp>
        <p:nvCxnSpPr>
          <p:cNvPr id="44" name="Straight Arrow Connector 43"/>
          <p:cNvCxnSpPr/>
          <p:nvPr/>
        </p:nvCxnSpPr>
        <p:spPr bwMode="auto">
          <a:xfrm flipV="1">
            <a:off x="3489672" y="4149725"/>
            <a:ext cx="446088" cy="1349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TextBox 45"/>
          <p:cNvSpPr txBox="1"/>
          <p:nvPr/>
        </p:nvSpPr>
        <p:spPr bwMode="auto">
          <a:xfrm>
            <a:off x="6062663" y="6203951"/>
            <a:ext cx="1511300" cy="246063"/>
          </a:xfrm>
          <a:prstGeom prst="rect">
            <a:avLst/>
          </a:prstGeom>
          <a:noFill/>
          <a:ln w="9525">
            <a:noFill/>
            <a:miter lim="800000"/>
            <a:headEnd/>
            <a:tailEnd/>
          </a:ln>
          <a:effectLst/>
        </p:spPr>
        <p:txBody>
          <a:bodyPr>
            <a:spAutoFit/>
          </a:bodyPr>
          <a:lstStyle/>
          <a:p>
            <a:pPr algn="r">
              <a:defRPr/>
            </a:pPr>
            <a:r>
              <a:rPr lang="en-US" sz="1000" b="1" dirty="0">
                <a:solidFill>
                  <a:srgbClr val="000000"/>
                </a:solidFill>
              </a:rPr>
              <a:t>Cross Validation</a:t>
            </a:r>
          </a:p>
        </p:txBody>
      </p:sp>
      <p:cxnSp>
        <p:nvCxnSpPr>
          <p:cNvPr id="48" name="Straight Arrow Connector 47"/>
          <p:cNvCxnSpPr/>
          <p:nvPr/>
        </p:nvCxnSpPr>
        <p:spPr bwMode="auto">
          <a:xfrm flipH="1" flipV="1">
            <a:off x="6092825" y="5684838"/>
            <a:ext cx="700088" cy="51276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17293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75678058"/>
              </p:ext>
            </p:extLst>
          </p:nvPr>
        </p:nvGraphicFramePr>
        <p:xfrm>
          <a:off x="1628775" y="1321565"/>
          <a:ext cx="8928100" cy="4693860"/>
        </p:xfrm>
        <a:graphic>
          <a:graphicData uri="http://schemas.openxmlformats.org/drawingml/2006/table">
            <a:tbl>
              <a:tblPr firstRow="1" bandRow="1">
                <a:tableStyleId>{21E4AEA4-8DFA-4A89-87EB-49C32662AFE0}</a:tableStyleId>
              </a:tblPr>
              <a:tblGrid>
                <a:gridCol w="1311563">
                  <a:extLst>
                    <a:ext uri="{9D8B030D-6E8A-4147-A177-3AD203B41FA5}">
                      <a16:colId xmlns:a16="http://schemas.microsoft.com/office/drawing/2014/main" xmlns="" val="20000"/>
                    </a:ext>
                  </a:extLst>
                </a:gridCol>
                <a:gridCol w="2465104">
                  <a:extLst>
                    <a:ext uri="{9D8B030D-6E8A-4147-A177-3AD203B41FA5}">
                      <a16:colId xmlns:a16="http://schemas.microsoft.com/office/drawing/2014/main" xmlns="" val="20001"/>
                    </a:ext>
                  </a:extLst>
                </a:gridCol>
                <a:gridCol w="5151433">
                  <a:extLst>
                    <a:ext uri="{9D8B030D-6E8A-4147-A177-3AD203B41FA5}">
                      <a16:colId xmlns:a16="http://schemas.microsoft.com/office/drawing/2014/main" xmlns="" val="20002"/>
                    </a:ext>
                  </a:extLst>
                </a:gridCol>
              </a:tblGrid>
              <a:tr h="290931">
                <a:tc>
                  <a:txBody>
                    <a:bodyPr/>
                    <a:lstStyle/>
                    <a:p>
                      <a:r>
                        <a:rPr lang="en-US" sz="1400" dirty="0">
                          <a:solidFill>
                            <a:schemeClr val="bg1"/>
                          </a:solidFill>
                        </a:rPr>
                        <a:t>Technique</a:t>
                      </a:r>
                    </a:p>
                  </a:txBody>
                  <a:tcPr marL="91439" marR="91439" marT="45717" marB="45717"/>
                </a:tc>
                <a:tc>
                  <a:txBody>
                    <a:bodyPr/>
                    <a:lstStyle/>
                    <a:p>
                      <a:r>
                        <a:rPr lang="en-US" sz="1400" dirty="0">
                          <a:solidFill>
                            <a:schemeClr val="bg1"/>
                          </a:solidFill>
                        </a:rPr>
                        <a:t>Algorithms</a:t>
                      </a:r>
                    </a:p>
                  </a:txBody>
                  <a:tcPr marL="91439" marR="91439" marT="45717" marB="45717"/>
                </a:tc>
                <a:tc>
                  <a:txBody>
                    <a:bodyPr/>
                    <a:lstStyle/>
                    <a:p>
                      <a:r>
                        <a:rPr lang="en-US" sz="1400" dirty="0">
                          <a:solidFill>
                            <a:schemeClr val="bg1"/>
                          </a:solidFill>
                        </a:rPr>
                        <a:t>Usage</a:t>
                      </a:r>
                    </a:p>
                  </a:txBody>
                  <a:tcPr marL="91439" marR="91439" marT="45717" marB="45717"/>
                </a:tc>
                <a:extLst>
                  <a:ext uri="{0D108BD9-81ED-4DB2-BD59-A6C34878D82A}">
                    <a16:rowId xmlns:a16="http://schemas.microsoft.com/office/drawing/2014/main" xmlns="" val="10000"/>
                  </a:ext>
                </a:extLst>
              </a:tr>
              <a:tr h="654602">
                <a:tc>
                  <a:txBody>
                    <a:bodyPr/>
                    <a:lstStyle/>
                    <a:p>
                      <a:pPr eaLnBrk="1" hangingPunct="1">
                        <a:lnSpc>
                          <a:spcPct val="90000"/>
                        </a:lnSpc>
                        <a:spcAft>
                          <a:spcPct val="35000"/>
                        </a:spcAft>
                        <a:buClrTx/>
                        <a:buSzTx/>
                        <a:buFontTx/>
                        <a:buNone/>
                      </a:pPr>
                      <a:r>
                        <a:rPr lang="en-US" altLang="en-US" sz="1300" dirty="0">
                          <a:solidFill>
                            <a:schemeClr val="tx1"/>
                          </a:solidFill>
                        </a:rPr>
                        <a:t>Classification</a:t>
                      </a:r>
                    </a:p>
                    <a:p>
                      <a:pPr eaLnBrk="1" hangingPunct="1">
                        <a:lnSpc>
                          <a:spcPct val="90000"/>
                        </a:lnSpc>
                        <a:spcAft>
                          <a:spcPct val="35000"/>
                        </a:spcAft>
                        <a:buClrTx/>
                        <a:buSzTx/>
                        <a:buFontTx/>
                        <a:buNone/>
                      </a:pPr>
                      <a:r>
                        <a:rPr lang="en-US" altLang="en-US" sz="1300" dirty="0">
                          <a:solidFill>
                            <a:schemeClr val="tx1"/>
                          </a:solidFill>
                        </a:rPr>
                        <a:t>(Or Prediction)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Autoclassifiers</a:t>
                      </a:r>
                      <a:r>
                        <a:rPr lang="en-US" altLang="en-US" sz="1300" dirty="0">
                          <a:solidFill>
                            <a:schemeClr val="tx1"/>
                          </a:solidFill>
                        </a:rPr>
                        <a:t>, Decision Trees, Logistic, Support</a:t>
                      </a:r>
                      <a:br>
                        <a:rPr lang="en-US" altLang="en-US" sz="1300" dirty="0">
                          <a:solidFill>
                            <a:schemeClr val="tx1"/>
                          </a:solidFill>
                        </a:rPr>
                      </a:br>
                      <a:r>
                        <a:rPr lang="en-US" altLang="en-US" sz="1300" dirty="0">
                          <a:solidFill>
                            <a:schemeClr val="tx1"/>
                          </a:solidFill>
                        </a:rPr>
                        <a:t>Vector Machines, Time Series</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Predict Group Membership (e.g., Will This Employee Leave?) Or a Number (e.g., How Many Widgets Will I Sell?)</a:t>
                      </a:r>
                    </a:p>
                  </a:txBody>
                  <a:tcPr marL="91439" marR="91439" marT="45717" marB="45717"/>
                </a:tc>
                <a:extLst>
                  <a:ext uri="{0D108BD9-81ED-4DB2-BD59-A6C34878D82A}">
                    <a16:rowId xmlns:a16="http://schemas.microsoft.com/office/drawing/2014/main" xmlns="" val="10001"/>
                  </a:ext>
                </a:extLst>
              </a:tr>
              <a:tr h="465493">
                <a:tc>
                  <a:txBody>
                    <a:bodyPr/>
                    <a:lstStyle/>
                    <a:p>
                      <a:r>
                        <a:rPr lang="en-US" altLang="en-US" sz="1300" dirty="0">
                          <a:solidFill>
                            <a:schemeClr val="tx1"/>
                          </a:solidFill>
                        </a:rPr>
                        <a:t>Segmentation</a:t>
                      </a:r>
                      <a:endParaRPr lang="en-US" sz="1300" dirty="0">
                        <a:solidFill>
                          <a:schemeClr val="tx1"/>
                        </a:solidFill>
                      </a:endParaRPr>
                    </a:p>
                  </a:txBody>
                  <a:tcPr marL="91439" marR="91439" marT="45717" marB="45717"/>
                </a:tc>
                <a:tc>
                  <a:txBody>
                    <a:bodyPr/>
                    <a:lstStyle/>
                    <a:p>
                      <a:pPr>
                        <a:lnSpc>
                          <a:spcPct val="100000"/>
                        </a:lnSpc>
                        <a:spcAft>
                          <a:spcPts val="900"/>
                        </a:spcAft>
                        <a:buClrTx/>
                        <a:buSzTx/>
                        <a:buFontTx/>
                        <a:buNone/>
                      </a:pPr>
                      <a:r>
                        <a:rPr lang="en-US" altLang="en-US" sz="1300" dirty="0" err="1">
                          <a:solidFill>
                            <a:schemeClr val="tx1"/>
                          </a:solidFill>
                        </a:rPr>
                        <a:t>Autoclusters</a:t>
                      </a:r>
                      <a:r>
                        <a:rPr lang="en-US" altLang="en-US" sz="1300" dirty="0">
                          <a:solidFill>
                            <a:schemeClr val="tx1"/>
                          </a:solidFill>
                        </a:rPr>
                        <a:t>,</a:t>
                      </a:r>
                      <a:r>
                        <a:rPr lang="en-US" altLang="en-US" sz="1300" baseline="0" dirty="0">
                          <a:solidFill>
                            <a:schemeClr val="tx1"/>
                          </a:solidFill>
                        </a:rPr>
                        <a:t> </a:t>
                      </a:r>
                      <a:r>
                        <a:rPr lang="en-US" altLang="en-US" sz="1300" dirty="0">
                          <a:solidFill>
                            <a:schemeClr val="tx1"/>
                          </a:solidFill>
                        </a:rPr>
                        <a:t>K-Means,</a:t>
                      </a:r>
                      <a:r>
                        <a:rPr lang="en-US" altLang="en-US" sz="1300" baseline="0" dirty="0">
                          <a:solidFill>
                            <a:schemeClr val="tx1"/>
                          </a:solidFill>
                        </a:rPr>
                        <a:t> </a:t>
                      </a:r>
                      <a:r>
                        <a:rPr lang="en-US" altLang="en-US" sz="1300" dirty="0">
                          <a:solidFill>
                            <a:schemeClr val="tx1"/>
                          </a:solidFill>
                        </a:rPr>
                        <a:t>Anomaly Detection</a:t>
                      </a:r>
                    </a:p>
                  </a:txBody>
                  <a:tcPr marL="91439" marR="91439" marT="45717" marB="45717"/>
                </a:tc>
                <a:tc>
                  <a:txBody>
                    <a:bodyPr/>
                    <a:lstStyle/>
                    <a:p>
                      <a:pPr eaLnBrk="1" hangingPunct="1">
                        <a:defRPr/>
                      </a:pPr>
                      <a:r>
                        <a:rPr lang="en-US" altLang="en-US" sz="1300" dirty="0">
                          <a:solidFill>
                            <a:schemeClr val="tx1"/>
                          </a:solidFill>
                        </a:rPr>
                        <a:t>Classify Data Points Into Groups That Are Internally</a:t>
                      </a:r>
                      <a:r>
                        <a:rPr lang="en-US" altLang="en-US" sz="1300" baseline="0" dirty="0">
                          <a:solidFill>
                            <a:schemeClr val="tx1"/>
                          </a:solidFill>
                        </a:rPr>
                        <a:t> H</a:t>
                      </a:r>
                      <a:r>
                        <a:rPr lang="en-US" altLang="en-US" sz="1300" dirty="0">
                          <a:solidFill>
                            <a:schemeClr val="tx1"/>
                          </a:solidFill>
                        </a:rPr>
                        <a:t>omogenous and Externally Heterogeneous, Identify Cases That Are Unusual</a:t>
                      </a:r>
                    </a:p>
                  </a:txBody>
                  <a:tcPr marL="91439" marR="91439" marT="45717" marB="45717"/>
                </a:tc>
                <a:extLst>
                  <a:ext uri="{0D108BD9-81ED-4DB2-BD59-A6C34878D82A}">
                    <a16:rowId xmlns:a16="http://schemas.microsoft.com/office/drawing/2014/main" xmlns="" val="10002"/>
                  </a:ext>
                </a:extLst>
              </a:tr>
              <a:tr h="2763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Association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Apriori</a:t>
                      </a:r>
                      <a:r>
                        <a:rPr lang="en-US" altLang="en-US" sz="1300" dirty="0">
                          <a:solidFill>
                            <a:schemeClr val="tx1"/>
                          </a:solidFill>
                        </a:rPr>
                        <a:t>, CARMA,</a:t>
                      </a:r>
                      <a:r>
                        <a:rPr lang="en-US" altLang="en-US" sz="1300" baseline="0" dirty="0">
                          <a:solidFill>
                            <a:schemeClr val="tx1"/>
                          </a:solidFill>
                        </a:rPr>
                        <a:t> </a:t>
                      </a:r>
                      <a:r>
                        <a:rPr lang="en-US" altLang="en-US" sz="1300" dirty="0">
                          <a:solidFill>
                            <a:schemeClr val="tx1"/>
                          </a:solidFill>
                        </a:rPr>
                        <a:t>Sequence</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Find Events That Occur Together Or In a Sequence Market Basket</a:t>
                      </a:r>
                    </a:p>
                  </a:txBody>
                  <a:tcPr marL="91439" marR="91439" marT="45717" marB="45717"/>
                </a:tc>
                <a:extLst>
                  <a:ext uri="{0D108BD9-81ED-4DB2-BD59-A6C34878D82A}">
                    <a16:rowId xmlns:a16="http://schemas.microsoft.com/office/drawing/2014/main" xmlns="" val="10003"/>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Geospatial</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Space-Time Boxes</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Ability to Improve Model Accuracy (for Any Model Type) By Including Inputs Derived From Geospatial Data Sources</a:t>
                      </a:r>
                    </a:p>
                  </a:txBody>
                  <a:tcPr marL="91439" marR="91439" marT="45717" marB="45717"/>
                </a:tc>
                <a:extLst>
                  <a:ext uri="{0D108BD9-81ED-4DB2-BD59-A6C34878D82A}">
                    <a16:rowId xmlns:a16="http://schemas.microsoft.com/office/drawing/2014/main" xmlns="" val="10004"/>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Automated</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Autoclassified</a:t>
                      </a:r>
                      <a:r>
                        <a:rPr lang="en-US" altLang="en-US" sz="1300" dirty="0">
                          <a:solidFill>
                            <a:schemeClr val="tx1"/>
                          </a:solidFill>
                        </a:rPr>
                        <a:t>, </a:t>
                      </a:r>
                      <a:r>
                        <a:rPr lang="en-US" altLang="en-US" sz="1300" dirty="0" err="1">
                          <a:solidFill>
                            <a:schemeClr val="tx1"/>
                          </a:solidFill>
                        </a:rPr>
                        <a:t>Autonumeric</a:t>
                      </a:r>
                      <a:r>
                        <a:rPr lang="en-US" altLang="en-US" sz="1300" dirty="0">
                          <a:solidFill>
                            <a:schemeClr val="tx1"/>
                          </a:solidFill>
                        </a:rPr>
                        <a:t>, Time Series, Clustering</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Automatically Find the Right Algorithms Based On Data and Outcome to Create An Ensemble Model</a:t>
                      </a:r>
                    </a:p>
                  </a:txBody>
                  <a:tcPr marL="91439" marR="91439" marT="45717" marB="45717"/>
                </a:tc>
                <a:extLst>
                  <a:ext uri="{0D108BD9-81ED-4DB2-BD59-A6C34878D82A}">
                    <a16:rowId xmlns:a16="http://schemas.microsoft.com/office/drawing/2014/main" xmlns="" val="10005"/>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Simulation</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Monte Carlo</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Run Different Scenarios to Identify Which Is Best From Historical Data Or Generated Data</a:t>
                      </a:r>
                    </a:p>
                  </a:txBody>
                  <a:tcPr marL="91439" marR="91439" marT="45717" marB="45717"/>
                </a:tc>
                <a:extLst>
                  <a:ext uri="{0D108BD9-81ED-4DB2-BD59-A6C34878D82A}">
                    <a16:rowId xmlns:a16="http://schemas.microsoft.com/office/drawing/2014/main" xmlns="" val="10006"/>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Specialized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Text Analytics, Entity Analytics, Social Network Analysis</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Improve Overall Model Accuracy</a:t>
                      </a:r>
                    </a:p>
                  </a:txBody>
                  <a:tcPr marL="91439" marR="91439" marT="45717" marB="45717"/>
                </a:tc>
                <a:extLst>
                  <a:ext uri="{0D108BD9-81ED-4DB2-BD59-A6C34878D82A}">
                    <a16:rowId xmlns:a16="http://schemas.microsoft.com/office/drawing/2014/main" xmlns="" val="10007"/>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In-database	</a:t>
                      </a: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err="1">
                          <a:solidFill>
                            <a:schemeClr val="tx1"/>
                          </a:solidFill>
                        </a:rPr>
                        <a:t>Netezza</a:t>
                      </a:r>
                      <a:r>
                        <a:rPr lang="en-US" altLang="en-US" sz="1300" dirty="0">
                          <a:solidFill>
                            <a:schemeClr val="tx1"/>
                          </a:solidFill>
                        </a:rPr>
                        <a:t>, DB2, Oracle, Microsoft</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Provide User Friendly Interface On Top of Vendor Algorithms</a:t>
                      </a:r>
                    </a:p>
                  </a:txBody>
                  <a:tcPr marL="91439" marR="91439" marT="45717" marB="45717"/>
                </a:tc>
                <a:extLst>
                  <a:ext uri="{0D108BD9-81ED-4DB2-BD59-A6C34878D82A}">
                    <a16:rowId xmlns:a16="http://schemas.microsoft.com/office/drawing/2014/main" xmlns="" val="10008"/>
                  </a:ext>
                </a:extLst>
              </a:tr>
              <a:tr h="4654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Open Source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300" b="1" dirty="0">
                        <a:solidFill>
                          <a:schemeClr val="tx1"/>
                        </a:solidFill>
                      </a:endParaRP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R/Spark/Python</a:t>
                      </a:r>
                    </a:p>
                  </a:txBody>
                  <a:tcPr marL="91439" marR="91439"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300" dirty="0">
                          <a:solidFill>
                            <a:schemeClr val="tx1"/>
                          </a:solidFill>
                        </a:rPr>
                        <a:t>Utilize Open Source Algorithms Within Modeler UI.  Enhance By Easily Building Custom Dialogs (or downloading from community)</a:t>
                      </a:r>
                    </a:p>
                  </a:txBody>
                  <a:tcPr marL="91439" marR="91439" marT="45717" marB="45717"/>
                </a:tc>
                <a:extLst>
                  <a:ext uri="{0D108BD9-81ED-4DB2-BD59-A6C34878D82A}">
                    <a16:rowId xmlns:a16="http://schemas.microsoft.com/office/drawing/2014/main" xmlns="" val="10009"/>
                  </a:ext>
                </a:extLst>
              </a:tr>
            </a:tbl>
          </a:graphicData>
        </a:graphic>
      </p:graphicFrame>
      <p:sp>
        <p:nvSpPr>
          <p:cNvPr id="2" name="Title 1"/>
          <p:cNvSpPr>
            <a:spLocks noGrp="1"/>
          </p:cNvSpPr>
          <p:nvPr>
            <p:ph type="title"/>
          </p:nvPr>
        </p:nvSpPr>
        <p:spPr>
          <a:xfrm>
            <a:off x="357188" y="554802"/>
            <a:ext cx="9324975" cy="766763"/>
          </a:xfrm>
        </p:spPr>
        <p:txBody>
          <a:bodyPr/>
          <a:lstStyle/>
          <a:p>
            <a:r>
              <a:rPr lang="en-US" sz="2800" b="0" dirty="0"/>
              <a:t>Analytical Techniques in IBM SPSS Modeler</a:t>
            </a:r>
          </a:p>
        </p:txBody>
      </p:sp>
      <p:sp>
        <p:nvSpPr>
          <p:cNvPr id="6" name="TextBox 5"/>
          <p:cNvSpPr txBox="1"/>
          <p:nvPr/>
        </p:nvSpPr>
        <p:spPr>
          <a:xfrm>
            <a:off x="2220880" y="6123518"/>
            <a:ext cx="5981253" cy="369332"/>
          </a:xfrm>
          <a:prstGeom prst="rect">
            <a:avLst/>
          </a:prstGeom>
          <a:noFill/>
        </p:spPr>
        <p:txBody>
          <a:bodyPr wrap="none" rtlCol="0">
            <a:spAutoFit/>
          </a:bodyPr>
          <a:lstStyle/>
          <a:p>
            <a:r>
              <a:rPr lang="en-US" dirty="0">
                <a:solidFill>
                  <a:schemeClr val="accent1"/>
                </a:solidFill>
              </a:rPr>
              <a:t>A single analysis project may include multiple techniques</a:t>
            </a:r>
          </a:p>
        </p:txBody>
      </p:sp>
      <p:grpSp>
        <p:nvGrpSpPr>
          <p:cNvPr id="3" name="Group 6"/>
          <p:cNvGrpSpPr/>
          <p:nvPr/>
        </p:nvGrpSpPr>
        <p:grpSpPr>
          <a:xfrm>
            <a:off x="1879014" y="6155576"/>
            <a:ext cx="320627" cy="332919"/>
            <a:chOff x="1977165" y="2823286"/>
            <a:chExt cx="739775" cy="739775"/>
          </a:xfrm>
        </p:grpSpPr>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7165" y="2823286"/>
              <a:ext cx="73977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22B04B"/>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25"/>
            <p:cNvPicPr>
              <a:picLocks noChangeAspect="1"/>
            </p:cNvPicPr>
            <p:nvPr/>
          </p:nvPicPr>
          <p:blipFill>
            <a:blip r:embed="rId4" cstate="print">
              <a:duotone>
                <a:schemeClr val="accent2">
                  <a:shade val="45000"/>
                  <a:satMod val="135000"/>
                </a:schemeClr>
                <a:prstClr val="white"/>
              </a:duotone>
              <a:extLst/>
            </a:blip>
            <a:srcRect/>
            <a:stretch>
              <a:fillRect/>
            </a:stretch>
          </p:blipFill>
          <p:spPr bwMode="auto">
            <a:xfrm>
              <a:off x="2163664" y="3033496"/>
              <a:ext cx="415781" cy="332241"/>
            </a:xfrm>
            <a:prstGeom prst="rect">
              <a:avLst/>
            </a:prstGeom>
            <a:noFill/>
            <a:ln>
              <a:noFill/>
            </a:ln>
            <a:extLst/>
          </p:spPr>
        </p:pic>
      </p:grpSp>
    </p:spTree>
    <p:extLst>
      <p:ext uri="{BB962C8B-B14F-4D97-AF65-F5344CB8AC3E}">
        <p14:creationId xmlns:p14="http://schemas.microsoft.com/office/powerpoint/2010/main" val="415374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www.furlongteam.com/assets/uploads/2013/11/checklist.jpg"/>
          <p:cNvPicPr>
            <a:picLocks noChangeAspect="1" noChangeArrowheads="1"/>
          </p:cNvPicPr>
          <p:nvPr/>
        </p:nvPicPr>
        <p:blipFill>
          <a:blip r:embed="rId3" cstate="print"/>
          <a:srcRect/>
          <a:stretch>
            <a:fillRect/>
          </a:stretch>
        </p:blipFill>
        <p:spPr bwMode="auto">
          <a:xfrm>
            <a:off x="6262624" y="1596188"/>
            <a:ext cx="4236935" cy="3534613"/>
          </a:xfrm>
          <a:prstGeom prst="rect">
            <a:avLst/>
          </a:prstGeom>
          <a:noFill/>
          <a:ln w="9525">
            <a:noFill/>
            <a:miter lim="800000"/>
            <a:headEnd/>
            <a:tailEnd/>
          </a:ln>
        </p:spPr>
      </p:pic>
      <p:sp>
        <p:nvSpPr>
          <p:cNvPr id="16386" name="Title 1"/>
          <p:cNvSpPr>
            <a:spLocks noGrp="1"/>
          </p:cNvSpPr>
          <p:nvPr>
            <p:ph type="title"/>
          </p:nvPr>
        </p:nvSpPr>
        <p:spPr/>
        <p:txBody>
          <a:bodyPr/>
          <a:lstStyle/>
          <a:p>
            <a:r>
              <a:rPr lang="en-US" dirty="0"/>
              <a:t>Agenda</a:t>
            </a:r>
          </a:p>
        </p:txBody>
      </p:sp>
      <p:sp>
        <p:nvSpPr>
          <p:cNvPr id="16387" name="Content Placeholder 2"/>
          <p:cNvSpPr>
            <a:spLocks noGrp="1"/>
          </p:cNvSpPr>
          <p:nvPr>
            <p:ph idx="1"/>
          </p:nvPr>
        </p:nvSpPr>
        <p:spPr>
          <a:xfrm>
            <a:off x="1706563" y="1280160"/>
            <a:ext cx="4714290" cy="5361940"/>
          </a:xfrm>
        </p:spPr>
        <p:txBody>
          <a:bodyPr/>
          <a:lstStyle/>
          <a:p>
            <a:r>
              <a:rPr lang="en-US" sz="1900" dirty="0"/>
              <a:t>Welcome and Introductions</a:t>
            </a:r>
          </a:p>
          <a:p>
            <a:r>
              <a:rPr lang="en-US" sz="1900" dirty="0"/>
              <a:t>Overview </a:t>
            </a:r>
            <a:r>
              <a:rPr lang="en-US" sz="1900" dirty="0" smtClean="0"/>
              <a:t>of </a:t>
            </a:r>
            <a:r>
              <a:rPr lang="en-US" sz="1900" dirty="0"/>
              <a:t>SPSS Data Science</a:t>
            </a:r>
          </a:p>
          <a:p>
            <a:r>
              <a:rPr lang="en-US" sz="1900" dirty="0"/>
              <a:t>IBM SPSS Modeler Overview</a:t>
            </a:r>
          </a:p>
          <a:p>
            <a:r>
              <a:rPr lang="en-US" sz="1900" dirty="0"/>
              <a:t>Exercise 1: </a:t>
            </a:r>
            <a:r>
              <a:rPr lang="en-US" sz="1900" dirty="0" smtClean="0"/>
              <a:t>Predictive </a:t>
            </a:r>
            <a:r>
              <a:rPr lang="en-US" sz="1900" dirty="0"/>
              <a:t>in 20 Minutes</a:t>
            </a:r>
          </a:p>
          <a:p>
            <a:r>
              <a:rPr lang="en-US" sz="1900" dirty="0"/>
              <a:t>IBM SPSS Modeler Basics</a:t>
            </a:r>
          </a:p>
          <a:p>
            <a:r>
              <a:rPr lang="en-US" sz="1900" dirty="0"/>
              <a:t>Methodology and Applications</a:t>
            </a:r>
          </a:p>
          <a:p>
            <a:r>
              <a:rPr lang="en-US" sz="1900" b="1" dirty="0">
                <a:solidFill>
                  <a:srgbClr val="FF0000"/>
                </a:solidFill>
              </a:rPr>
              <a:t>Break</a:t>
            </a:r>
            <a:r>
              <a:rPr lang="en-US" sz="1900" dirty="0">
                <a:solidFill>
                  <a:srgbClr val="FF0000"/>
                </a:solidFill>
              </a:rPr>
              <a:t> </a:t>
            </a:r>
            <a:endParaRPr lang="en-US" sz="1900" dirty="0"/>
          </a:p>
          <a:p>
            <a:r>
              <a:rPr lang="en-US" sz="1900" dirty="0"/>
              <a:t>Exercise 2: Find Patterns and Groups</a:t>
            </a:r>
          </a:p>
          <a:p>
            <a:r>
              <a:rPr lang="en-US" sz="1900" dirty="0"/>
              <a:t>Exercise 3: Understand the Past, </a:t>
            </a:r>
            <a:br>
              <a:rPr lang="en-US" sz="1900" dirty="0"/>
            </a:br>
            <a:r>
              <a:rPr lang="en-US" sz="1900" dirty="0"/>
              <a:t>Predict the Future</a:t>
            </a:r>
          </a:p>
          <a:p>
            <a:r>
              <a:rPr lang="en-US" sz="1900" dirty="0"/>
              <a:t>Exercise 4: Deploy Insights</a:t>
            </a:r>
          </a:p>
          <a:p>
            <a:r>
              <a:rPr lang="en-US" sz="1900" dirty="0"/>
              <a:t>SPSS Data Science Platform Integrations</a:t>
            </a:r>
          </a:p>
          <a:p>
            <a:r>
              <a:rPr lang="en-US" sz="1900" dirty="0"/>
              <a:t>Wrap up and Next </a:t>
            </a:r>
            <a:r>
              <a:rPr lang="en-US" sz="1900" dirty="0" smtClean="0"/>
              <a:t>Steps</a:t>
            </a:r>
          </a:p>
          <a:p>
            <a:r>
              <a:rPr lang="en-US" sz="1900" dirty="0" smtClean="0"/>
              <a:t>Resources</a:t>
            </a:r>
            <a:endParaRPr lang="en-US" sz="1900" dirty="0"/>
          </a:p>
        </p:txBody>
      </p:sp>
    </p:spTree>
    <p:extLst>
      <p:ext uri="{BB962C8B-B14F-4D97-AF65-F5344CB8AC3E}">
        <p14:creationId xmlns:p14="http://schemas.microsoft.com/office/powerpoint/2010/main" val="906816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83859" y="892733"/>
            <a:ext cx="5310965" cy="5168823"/>
          </a:xfrm>
          <a:prstGeom prst="rect">
            <a:avLst/>
          </a:prstGeom>
        </p:spPr>
      </p:pic>
      <p:sp>
        <p:nvSpPr>
          <p:cNvPr id="3" name="Rectangle 2"/>
          <p:cNvSpPr/>
          <p:nvPr/>
        </p:nvSpPr>
        <p:spPr>
          <a:xfrm>
            <a:off x="3383858" y="2540286"/>
            <a:ext cx="5310965" cy="1200329"/>
          </a:xfrm>
          <a:prstGeom prst="rect">
            <a:avLst/>
          </a:prstGeom>
        </p:spPr>
        <p:txBody>
          <a:bodyPr wrap="square">
            <a:spAutoFit/>
          </a:bodyPr>
          <a:lstStyle/>
          <a:p>
            <a:pPr algn="ctr"/>
            <a:r>
              <a:rPr lang="en-US" sz="3600" b="1" cap="all"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IBM SPSS </a:t>
            </a:r>
            <a:r>
              <a:rPr lang="en-US" sz="3600" b="1" cap="all"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and </a:t>
            </a:r>
          </a:p>
          <a:p>
            <a:pPr algn="ctr"/>
            <a:r>
              <a:rPr lang="en-US" sz="3600" b="1" cap="all"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Open source</a:t>
            </a:r>
            <a:endParaRPr lang="en-US" sz="32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10021490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p:txBody>
          <a:bodyPr/>
          <a:lstStyle/>
          <a:p>
            <a:r>
              <a:rPr lang="en-US" altLang="en-US" sz="2800" b="0" dirty="0" smtClean="0"/>
              <a:t>IBM </a:t>
            </a:r>
            <a:r>
              <a:rPr lang="en-US" altLang="en-US" sz="2800" b="0" dirty="0"/>
              <a:t>SPSS and </a:t>
            </a:r>
            <a:r>
              <a:rPr lang="en-US" altLang="en-US" sz="2800" b="0" dirty="0" smtClean="0"/>
              <a:t>Open </a:t>
            </a:r>
            <a:r>
              <a:rPr lang="en-US" altLang="en-US" sz="2800" b="0" dirty="0"/>
              <a:t>Source </a:t>
            </a:r>
          </a:p>
        </p:txBody>
      </p:sp>
      <p:pic>
        <p:nvPicPr>
          <p:cNvPr id="44035" name="Picture 3" descr="C:\Users\Anne\Desktop\AA\Graphics\Embr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1768475"/>
            <a:ext cx="9779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44689" y="4365625"/>
            <a:ext cx="2465387" cy="611704"/>
          </a:xfrm>
          <a:prstGeom prst="rect">
            <a:avLst/>
          </a:prstGeom>
        </p:spPr>
        <p:txBody>
          <a:bodyPr lIns="57147" tIns="28574" rIns="57147" bIns="28574">
            <a:spAutoFit/>
          </a:bodyPr>
          <a:lstStyle/>
          <a:p>
            <a:pPr algn="ctr" defTabSz="571464">
              <a:defRPr/>
            </a:pPr>
            <a:r>
              <a:rPr lang="en-US" dirty="0">
                <a:solidFill>
                  <a:srgbClr val="6B6B6B"/>
                </a:solidFill>
              </a:rPr>
              <a:t>First R, then Python, </a:t>
            </a:r>
            <a:r>
              <a:rPr lang="en-US" b="1" dirty="0">
                <a:solidFill>
                  <a:srgbClr val="6B6B6B"/>
                </a:solidFill>
              </a:rPr>
              <a:t>now Spark</a:t>
            </a:r>
            <a:endParaRPr lang="en-US" b="1" kern="0" dirty="0">
              <a:solidFill>
                <a:srgbClr val="0064A5"/>
              </a:solidFill>
            </a:endParaRPr>
          </a:p>
        </p:txBody>
      </p:sp>
      <p:sp>
        <p:nvSpPr>
          <p:cNvPr id="18" name="Rectangle 17"/>
          <p:cNvSpPr/>
          <p:nvPr/>
        </p:nvSpPr>
        <p:spPr>
          <a:xfrm>
            <a:off x="4775200" y="4365626"/>
            <a:ext cx="2503488" cy="334705"/>
          </a:xfrm>
          <a:prstGeom prst="rect">
            <a:avLst/>
          </a:prstGeom>
        </p:spPr>
        <p:txBody>
          <a:bodyPr lIns="57147" tIns="28574" rIns="57147" bIns="28574">
            <a:spAutoFit/>
          </a:bodyPr>
          <a:lstStyle/>
          <a:p>
            <a:pPr algn="ctr" defTabSz="571464">
              <a:defRPr/>
            </a:pPr>
            <a:r>
              <a:rPr lang="en-US" altLang="en-US" dirty="0">
                <a:solidFill>
                  <a:srgbClr val="6B6B6B"/>
                </a:solidFill>
              </a:rPr>
              <a:t>Make coding optional</a:t>
            </a:r>
            <a:endParaRPr lang="en-US" b="1" kern="0" dirty="0">
              <a:solidFill>
                <a:srgbClr val="0064A5"/>
              </a:solidFill>
            </a:endParaRPr>
          </a:p>
        </p:txBody>
      </p:sp>
      <p:grpSp>
        <p:nvGrpSpPr>
          <p:cNvPr id="44038" name="Group 18"/>
          <p:cNvGrpSpPr>
            <a:grpSpLocks/>
          </p:cNvGrpSpPr>
          <p:nvPr/>
        </p:nvGrpSpPr>
        <p:grpSpPr bwMode="auto">
          <a:xfrm>
            <a:off x="8202613" y="2251076"/>
            <a:ext cx="1866900" cy="1668463"/>
            <a:chOff x="1232184" y="1804701"/>
            <a:chExt cx="2487547" cy="2223723"/>
          </a:xfrm>
        </p:grpSpPr>
        <p:sp>
          <p:nvSpPr>
            <p:cNvPr id="20" name="Rectangle 19"/>
            <p:cNvSpPr/>
            <p:nvPr/>
          </p:nvSpPr>
          <p:spPr>
            <a:xfrm rot="2700000">
              <a:off x="1231891" y="1804994"/>
              <a:ext cx="2223723" cy="2223139"/>
            </a:xfrm>
            <a:prstGeom prst="rect">
              <a:avLst/>
            </a:prstGeom>
            <a:solidFill>
              <a:srgbClr val="00B0F0"/>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lIns="68598" tIns="34299" rIns="68598" bIns="34299" anchor="ctr"/>
            <a:lstStyle/>
            <a:p>
              <a:pPr algn="ctr">
                <a:defRPr/>
              </a:pPr>
              <a:endParaRPr lang="en-US" sz="2400"/>
            </a:p>
          </p:txBody>
        </p:sp>
        <p:sp>
          <p:nvSpPr>
            <p:cNvPr id="21" name="Text Box 7"/>
            <p:cNvSpPr txBox="1">
              <a:spLocks noChangeArrowheads="1"/>
            </p:cNvSpPr>
            <p:nvPr/>
          </p:nvSpPr>
          <p:spPr bwMode="auto">
            <a:xfrm>
              <a:off x="1488130" y="2473299"/>
              <a:ext cx="2231601" cy="643208"/>
            </a:xfrm>
            <a:prstGeom prst="rect">
              <a:avLst/>
            </a:prstGeom>
            <a:noFill/>
            <a:ln>
              <a:noFill/>
            </a:ln>
            <a:extLst/>
          </p:spPr>
          <p:txBody>
            <a:bodyPr lIns="107878" tIns="56098" rIns="107878" bIns="56098">
              <a:spAutoFit/>
            </a:bodyPr>
            <a:lstStyle>
              <a:lvl1pPr indent="7938"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1pPr>
              <a:lvl2pPr marL="742950" indent="-28575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2pPr>
              <a:lvl3pPr marL="11430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3pPr>
              <a:lvl4pPr marL="16002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4pPr>
              <a:lvl5pPr marL="20574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5pPr>
              <a:lvl6pPr marL="25146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6pPr>
              <a:lvl7pPr marL="29718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7pPr>
              <a:lvl8pPr marL="34290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8pPr>
              <a:lvl9pPr marL="38862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solidFill>
                    <a:schemeClr val="tx1"/>
                  </a:solidFill>
                  <a:latin typeface="Arial" pitchFamily="34" charset="0"/>
                  <a:ea typeface="MS PGothic" pitchFamily="34" charset="-128"/>
                </a:defRPr>
              </a:lvl9pPr>
            </a:lstStyle>
            <a:p>
              <a:pPr indent="4961" defTabSz="457370" eaLnBrk="1" hangingPunct="1">
                <a:tabLst>
                  <a:tab pos="166677" algn="l"/>
                  <a:tab pos="624047" algn="l"/>
                  <a:tab pos="1081417" algn="l"/>
                  <a:tab pos="1537794" algn="l"/>
                  <a:tab pos="1995163" algn="l"/>
                  <a:tab pos="2452532" algn="l"/>
                  <a:tab pos="2909902" algn="l"/>
                  <a:tab pos="3367270" algn="l"/>
                  <a:tab pos="3823647" algn="l"/>
                  <a:tab pos="4281018" algn="l"/>
                  <a:tab pos="4738388" algn="l"/>
                  <a:tab pos="5195757" algn="l"/>
                  <a:tab pos="5653127" algn="l"/>
                  <a:tab pos="6109505" algn="l"/>
                  <a:tab pos="6566873" algn="l"/>
                  <a:tab pos="7024243" algn="l"/>
                  <a:tab pos="7481613" algn="l"/>
                  <a:tab pos="7938982" algn="l"/>
                  <a:tab pos="8395359" algn="l"/>
                  <a:tab pos="8852728" algn="l"/>
                  <a:tab pos="9310098" algn="l"/>
                </a:tabLst>
                <a:defRPr/>
              </a:pPr>
              <a:r>
                <a:rPr lang="en-US" altLang="en-US" b="1" kern="0" spc="-188" dirty="0">
                  <a:solidFill>
                    <a:srgbClr val="FFFFFF"/>
                  </a:solidFill>
                  <a:latin typeface="+mn-lt"/>
                  <a:cs typeface="Arial"/>
                </a:rPr>
                <a:t>Facilitate</a:t>
              </a:r>
              <a:endParaRPr lang="en-US" altLang="en-US" kern="0" spc="-188" baseline="30000" dirty="0">
                <a:solidFill>
                  <a:srgbClr val="FFFFFF"/>
                </a:solidFill>
                <a:latin typeface="+mn-lt"/>
                <a:cs typeface="Arial"/>
              </a:endParaRPr>
            </a:p>
          </p:txBody>
        </p:sp>
      </p:grpSp>
      <p:grpSp>
        <p:nvGrpSpPr>
          <p:cNvPr id="44039" name="Group 21"/>
          <p:cNvGrpSpPr>
            <a:grpSpLocks/>
          </p:cNvGrpSpPr>
          <p:nvPr/>
        </p:nvGrpSpPr>
        <p:grpSpPr bwMode="auto">
          <a:xfrm>
            <a:off x="2071688" y="2251076"/>
            <a:ext cx="2209800" cy="1668463"/>
            <a:chOff x="4425629" y="1804702"/>
            <a:chExt cx="2946400" cy="2223724"/>
          </a:xfrm>
        </p:grpSpPr>
        <p:sp>
          <p:nvSpPr>
            <p:cNvPr id="23" name="Rectangle 22"/>
            <p:cNvSpPr/>
            <p:nvPr/>
          </p:nvSpPr>
          <p:spPr>
            <a:xfrm rot="2700000">
              <a:off x="4786966" y="1805314"/>
              <a:ext cx="2223724" cy="2222500"/>
            </a:xfrm>
            <a:prstGeom prst="rect">
              <a:avLst/>
            </a:prstGeom>
            <a:solidFill>
              <a:srgbClr val="00B050"/>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lIns="68598" tIns="34299" rIns="68598" bIns="34299" anchor="ctr"/>
            <a:lstStyle/>
            <a:p>
              <a:pPr algn="ctr">
                <a:defRPr/>
              </a:pPr>
              <a:endParaRPr lang="en-US" sz="2400"/>
            </a:p>
          </p:txBody>
        </p:sp>
        <p:sp>
          <p:nvSpPr>
            <p:cNvPr id="25" name="Text Box 7"/>
            <p:cNvSpPr txBox="1">
              <a:spLocks noChangeArrowheads="1"/>
            </p:cNvSpPr>
            <p:nvPr/>
          </p:nvSpPr>
          <p:spPr bwMode="auto">
            <a:xfrm>
              <a:off x="4425629" y="2380204"/>
              <a:ext cx="2946400" cy="643208"/>
            </a:xfrm>
            <a:prstGeom prst="rect">
              <a:avLst/>
            </a:prstGeom>
            <a:noFill/>
            <a:ln>
              <a:noFill/>
            </a:ln>
            <a:extLst/>
          </p:spPr>
          <p:txBody>
            <a:bodyPr lIns="107878" tIns="56098" rIns="107878" bIns="56098">
              <a:spAutoFit/>
            </a:bodyPr>
            <a:lstStyle>
              <a:defPPr>
                <a:defRPr lang="en-US"/>
              </a:defPPr>
              <a:lvl1pPr marR="0" lvl="0" indent="7938" defTabSz="731838" fontAlgn="auto">
                <a:lnSpc>
                  <a:spcPct val="100000"/>
                </a:lnSpc>
                <a:spcBef>
                  <a:spcPts val="0"/>
                </a:spcBef>
                <a:spcAft>
                  <a:spcPts val="0"/>
                </a:spcAft>
                <a:buClrTx/>
                <a:buSzTx/>
                <a:buFontTx/>
                <a:buNone/>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kumimoji="0" sz="9600" b="1" i="0" u="none" strike="noStrike" kern="0" cap="none" spc="-300" normalizeH="0" baseline="0">
                  <a:ln>
                    <a:noFill/>
                  </a:ln>
                  <a:solidFill>
                    <a:srgbClr val="FFFFFF"/>
                  </a:solidFill>
                  <a:uLnTx/>
                  <a:uFillTx/>
                  <a:latin typeface="Arial"/>
                  <a:ea typeface="MS PGothic" pitchFamily="34" charset="-128"/>
                  <a:cs typeface="Arial"/>
                </a:defRPr>
              </a:lvl1pPr>
              <a:lvl2pPr marL="742950" indent="-28575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2pPr>
              <a:lvl3pPr marL="11430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3pPr>
              <a:lvl4pPr marL="16002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4pPr>
              <a:lvl5pPr marL="20574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5pPr>
              <a:lvl6pPr marL="25146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6pPr>
              <a:lvl7pPr marL="29718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7pPr>
              <a:lvl8pPr marL="34290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8pPr>
              <a:lvl9pPr marL="38862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9pPr>
            </a:lstStyle>
            <a:p>
              <a:pPr algn="ctr">
                <a:defRPr/>
              </a:pPr>
              <a:r>
                <a:rPr lang="en-US" altLang="en-US" sz="2400" dirty="0">
                  <a:latin typeface="+mn-lt"/>
                </a:rPr>
                <a:t>Embrace</a:t>
              </a:r>
            </a:p>
          </p:txBody>
        </p:sp>
      </p:grpSp>
      <p:grpSp>
        <p:nvGrpSpPr>
          <p:cNvPr id="27" name="Group 26"/>
          <p:cNvGrpSpPr/>
          <p:nvPr/>
        </p:nvGrpSpPr>
        <p:grpSpPr>
          <a:xfrm>
            <a:off x="5283198" y="2251594"/>
            <a:ext cx="1667793" cy="1668227"/>
            <a:chOff x="8342331" y="1804702"/>
            <a:chExt cx="2223145" cy="2223724"/>
          </a:xfrm>
          <a:solidFill>
            <a:srgbClr val="FF0000"/>
          </a:solidFill>
        </p:grpSpPr>
        <p:sp>
          <p:nvSpPr>
            <p:cNvPr id="28" name="Rectangle 27"/>
            <p:cNvSpPr/>
            <p:nvPr/>
          </p:nvSpPr>
          <p:spPr>
            <a:xfrm rot="2700000">
              <a:off x="8342042" y="1804991"/>
              <a:ext cx="2223724" cy="2223145"/>
            </a:xfrm>
            <a:prstGeom prst="rect">
              <a:avLst/>
            </a:prstGeom>
            <a:solidFill>
              <a:srgbClr val="FDB813"/>
            </a:solidFill>
            <a:ln w="38100" cmpd="sng">
              <a:noFill/>
            </a:ln>
          </p:spPr>
          <p:style>
            <a:lnRef idx="1">
              <a:schemeClr val="accent1"/>
            </a:lnRef>
            <a:fillRef idx="3">
              <a:schemeClr val="accent1"/>
            </a:fillRef>
            <a:effectRef idx="2">
              <a:schemeClr val="accent1"/>
            </a:effectRef>
            <a:fontRef idx="minor">
              <a:schemeClr val="lt1"/>
            </a:fontRef>
          </p:style>
          <p:txBody>
            <a:bodyPr lIns="68598" tIns="34299" rIns="68598" bIns="34299" anchor="ctr"/>
            <a:lstStyle/>
            <a:p>
              <a:pPr algn="ctr">
                <a:defRPr/>
              </a:pPr>
              <a:endParaRPr lang="en-US" sz="2400"/>
            </a:p>
          </p:txBody>
        </p:sp>
        <p:sp>
          <p:nvSpPr>
            <p:cNvPr id="29" name="Text Box 7"/>
            <p:cNvSpPr txBox="1">
              <a:spLocks noChangeArrowheads="1"/>
            </p:cNvSpPr>
            <p:nvPr/>
          </p:nvSpPr>
          <p:spPr bwMode="auto">
            <a:xfrm>
              <a:off x="8770232" y="2379390"/>
              <a:ext cx="1367345" cy="643331"/>
            </a:xfrm>
            <a:prstGeom prst="rect">
              <a:avLst/>
            </a:prstGeom>
            <a:noFill/>
            <a:ln>
              <a:noFill/>
            </a:ln>
            <a:extLst/>
          </p:spPr>
          <p:txBody>
            <a:bodyPr wrap="none" lIns="107878" tIns="56098" rIns="107878" bIns="56098">
              <a:spAutoFit/>
            </a:bodyPr>
            <a:lstStyle>
              <a:defPPr>
                <a:defRPr lang="en-US"/>
              </a:defPPr>
              <a:lvl1pPr marR="0" lvl="0" indent="7938" defTabSz="731838" fontAlgn="auto">
                <a:lnSpc>
                  <a:spcPct val="100000"/>
                </a:lnSpc>
                <a:spcBef>
                  <a:spcPts val="0"/>
                </a:spcBef>
                <a:spcAft>
                  <a:spcPts val="0"/>
                </a:spcAft>
                <a:buClrTx/>
                <a:buSzTx/>
                <a:buFontTx/>
                <a:buNone/>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kumimoji="0" sz="9600" b="1" i="0" u="none" strike="noStrike" kern="0" cap="none" spc="-300" normalizeH="0" baseline="0">
                  <a:ln>
                    <a:noFill/>
                  </a:ln>
                  <a:solidFill>
                    <a:srgbClr val="FFFFFF"/>
                  </a:solidFill>
                  <a:uLnTx/>
                  <a:uFillTx/>
                  <a:latin typeface="Arial"/>
                  <a:ea typeface="MS PGothic" pitchFamily="34" charset="-128"/>
                  <a:cs typeface="Arial"/>
                </a:defRPr>
              </a:lvl1pPr>
              <a:lvl2pPr marL="742950" indent="-28575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2pPr>
              <a:lvl3pPr marL="11430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3pPr>
              <a:lvl4pPr marL="16002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4pPr>
              <a:lvl5pPr marL="2057400" indent="-228600" defTabSz="731838" eaLnBrk="0" hangingPunct="0">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5pPr>
              <a:lvl6pPr marL="25146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6pPr>
              <a:lvl7pPr marL="29718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7pPr>
              <a:lvl8pPr marL="34290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8pPr>
              <a:lvl9pPr marL="3886200" indent="-228600" defTabSz="731838" eaLnBrk="0" fontAlgn="base" hangingPunct="0">
                <a:spcBef>
                  <a:spcPct val="0"/>
                </a:spcBef>
                <a:spcAft>
                  <a:spcPct val="0"/>
                </a:spcAft>
                <a:tabLst>
                  <a:tab pos="266700" algn="l"/>
                  <a:tab pos="998538" algn="l"/>
                  <a:tab pos="1730375" algn="l"/>
                  <a:tab pos="2460625" algn="l"/>
                  <a:tab pos="3192463" algn="l"/>
                  <a:tab pos="3924300" algn="l"/>
                  <a:tab pos="4656138" algn="l"/>
                  <a:tab pos="5387975" algn="l"/>
                  <a:tab pos="6118225" algn="l"/>
                  <a:tab pos="6850063" algn="l"/>
                  <a:tab pos="7581900" algn="l"/>
                  <a:tab pos="8313738" algn="l"/>
                  <a:tab pos="9045575" algn="l"/>
                  <a:tab pos="9775825" algn="l"/>
                  <a:tab pos="10507663" algn="l"/>
                  <a:tab pos="11239500" algn="l"/>
                  <a:tab pos="11971338" algn="l"/>
                  <a:tab pos="12703175" algn="l"/>
                  <a:tab pos="13433425" algn="l"/>
                  <a:tab pos="14165263" algn="l"/>
                  <a:tab pos="14897100" algn="l"/>
                </a:tabLst>
                <a:defRPr sz="2400">
                  <a:latin typeface="Arial" pitchFamily="34" charset="0"/>
                  <a:ea typeface="MS PGothic" pitchFamily="34" charset="-128"/>
                </a:defRPr>
              </a:lvl9pPr>
            </a:lstStyle>
            <a:p>
              <a:pPr algn="ctr">
                <a:defRPr/>
              </a:pPr>
              <a:r>
                <a:rPr lang="en-US" altLang="en-US" sz="2400" dirty="0">
                  <a:latin typeface="+mn-lt"/>
                </a:rPr>
                <a:t>Extend</a:t>
              </a:r>
              <a:endParaRPr lang="en-US" altLang="en-US" sz="2400" b="0" spc="-188" baseline="20000" dirty="0">
                <a:latin typeface="+mn-lt"/>
              </a:endParaRPr>
            </a:p>
          </p:txBody>
        </p:sp>
      </p:grpSp>
      <p:sp>
        <p:nvSpPr>
          <p:cNvPr id="30" name="Rectangle 29"/>
          <p:cNvSpPr/>
          <p:nvPr/>
        </p:nvSpPr>
        <p:spPr>
          <a:xfrm>
            <a:off x="7858125" y="4356100"/>
            <a:ext cx="2503488" cy="611704"/>
          </a:xfrm>
          <a:prstGeom prst="rect">
            <a:avLst/>
          </a:prstGeom>
        </p:spPr>
        <p:txBody>
          <a:bodyPr lIns="57147" tIns="28574" rIns="57147" bIns="28574">
            <a:spAutoFit/>
          </a:bodyPr>
          <a:lstStyle/>
          <a:p>
            <a:pPr algn="ctr" defTabSz="571464">
              <a:defRPr/>
            </a:pPr>
            <a:r>
              <a:rPr lang="en-US" altLang="en-US" dirty="0">
                <a:solidFill>
                  <a:srgbClr val="6B6B6B"/>
                </a:solidFill>
              </a:rPr>
              <a:t>Make it massively useful</a:t>
            </a:r>
            <a:endParaRPr lang="en-US" b="1" kern="0" dirty="0">
              <a:solidFill>
                <a:srgbClr val="0064A5"/>
              </a:solidFill>
            </a:endParaRPr>
          </a:p>
        </p:txBody>
      </p:sp>
      <p:pic>
        <p:nvPicPr>
          <p:cNvPr id="44042" name="Picture 4" descr="C:\Users\Anne\Desktop\AA\Graphics\Arms-outstretch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763" y="3101975"/>
            <a:ext cx="113665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1" y="1968500"/>
            <a:ext cx="885825"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8161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026" y="4837114"/>
            <a:ext cx="233997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p:cNvSpPr>
            <a:spLocks noGrp="1"/>
          </p:cNvSpPr>
          <p:nvPr>
            <p:ph type="title"/>
          </p:nvPr>
        </p:nvSpPr>
        <p:spPr/>
        <p:txBody>
          <a:bodyPr/>
          <a:lstStyle/>
          <a:p>
            <a:r>
              <a:rPr lang="en-GB" altLang="en-US" sz="2800" b="0" dirty="0" smtClean="0"/>
              <a:t>Extend Using Spark, Python Or R</a:t>
            </a:r>
            <a:endParaRPr lang="en-US" altLang="en-US" sz="2800" b="0" dirty="0"/>
          </a:p>
        </p:txBody>
      </p:sp>
      <p:sp>
        <p:nvSpPr>
          <p:cNvPr id="46084" name="Content Placeholder 13"/>
          <p:cNvSpPr>
            <a:spLocks noGrp="1"/>
          </p:cNvSpPr>
          <p:nvPr>
            <p:ph idx="1"/>
          </p:nvPr>
        </p:nvSpPr>
        <p:spPr>
          <a:xfrm>
            <a:off x="1638301" y="1376364"/>
            <a:ext cx="4189413" cy="3375025"/>
          </a:xfrm>
        </p:spPr>
        <p:txBody>
          <a:bodyPr/>
          <a:lstStyle/>
          <a:p>
            <a:pPr marL="0" indent="0">
              <a:buNone/>
            </a:pPr>
            <a:r>
              <a:rPr lang="en-US" altLang="en-US" dirty="0">
                <a:solidFill>
                  <a:schemeClr val="tx1"/>
                </a:solidFill>
              </a:rPr>
              <a:t>Use </a:t>
            </a:r>
            <a:r>
              <a:rPr lang="en-US" altLang="en-US" u="sng" dirty="0">
                <a:solidFill>
                  <a:schemeClr val="tx1"/>
                </a:solidFill>
              </a:rPr>
              <a:t>script</a:t>
            </a:r>
            <a:r>
              <a:rPr lang="en-US" altLang="en-US" dirty="0">
                <a:solidFill>
                  <a:schemeClr val="tx1"/>
                </a:solidFill>
              </a:rPr>
              <a:t> within your modeling stream</a:t>
            </a:r>
            <a:endParaRPr lang="en-US" altLang="en-US" dirty="0"/>
          </a:p>
          <a:p>
            <a:pPr marL="0" indent="0">
              <a:buNone/>
            </a:pPr>
            <a:r>
              <a:rPr lang="en-US" altLang="en-US" dirty="0"/>
              <a:t>Create </a:t>
            </a:r>
            <a:r>
              <a:rPr lang="en-US" altLang="en-US" u="sng" dirty="0"/>
              <a:t>extensions for novice users </a:t>
            </a:r>
            <a:r>
              <a:rPr lang="en-US" altLang="en-US" dirty="0"/>
              <a:t>to exploit </a:t>
            </a:r>
          </a:p>
          <a:p>
            <a:pPr lvl="1">
              <a:buFont typeface="Arial" panose="020B0604020202020204" pitchFamily="34" charset="0"/>
              <a:buChar char="•"/>
            </a:pPr>
            <a:r>
              <a:rPr lang="en-US" altLang="en-US" dirty="0"/>
              <a:t>R, Spark’s machine learning library (</a:t>
            </a:r>
            <a:r>
              <a:rPr lang="en-US" altLang="en-US" dirty="0" err="1"/>
              <a:t>Mllib</a:t>
            </a:r>
            <a:r>
              <a:rPr lang="en-US" altLang="en-US" dirty="0"/>
              <a:t>) </a:t>
            </a:r>
          </a:p>
          <a:p>
            <a:pPr lvl="1">
              <a:buFont typeface="Arial" panose="020B0604020202020204" pitchFamily="34" charset="0"/>
              <a:buChar char="•"/>
            </a:pPr>
            <a:r>
              <a:rPr lang="en-US" altLang="en-US" dirty="0"/>
              <a:t>Other common Python libraries</a:t>
            </a:r>
          </a:p>
          <a:p>
            <a:pPr lvl="2"/>
            <a:r>
              <a:rPr lang="en-US" altLang="en-US" dirty="0"/>
              <a:t>e.g.: </a:t>
            </a:r>
            <a:r>
              <a:rPr lang="en-US" altLang="en-US" dirty="0" err="1"/>
              <a:t>Numpy</a:t>
            </a:r>
            <a:r>
              <a:rPr lang="en-US" altLang="en-US" dirty="0"/>
              <a:t>, </a:t>
            </a:r>
            <a:r>
              <a:rPr lang="en-US" altLang="en-US" dirty="0" err="1"/>
              <a:t>Scipy</a:t>
            </a:r>
            <a:r>
              <a:rPr lang="en-US" altLang="en-US" dirty="0"/>
              <a:t>, </a:t>
            </a:r>
            <a:r>
              <a:rPr lang="en-US" altLang="en-US" dirty="0" err="1"/>
              <a:t>Scikit</a:t>
            </a:r>
            <a:r>
              <a:rPr lang="en-US" altLang="en-US" dirty="0"/>
              <a:t>-learn, Pandas</a:t>
            </a:r>
          </a:p>
          <a:p>
            <a:pPr marL="0" indent="0">
              <a:buNone/>
            </a:pPr>
            <a:r>
              <a:rPr lang="en-AU" altLang="en-US" dirty="0"/>
              <a:t>Abstracting code behind a GUI makes code usable for non-programmers</a:t>
            </a:r>
          </a:p>
        </p:txBody>
      </p:sp>
      <p:pic>
        <p:nvPicPr>
          <p:cNvPr id="4608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613" y="1884364"/>
            <a:ext cx="4164012"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bwMode="auto">
          <a:xfrm>
            <a:off x="8032751" y="4808538"/>
            <a:ext cx="1920875" cy="539750"/>
          </a:xfrm>
          <a:prstGeom prst="ellipse">
            <a:avLst/>
          </a:prstGeom>
          <a:noFill/>
          <a:ln w="38100">
            <a:solidFill>
              <a:srgbClr val="FF0000"/>
            </a:solidFill>
          </a:ln>
          <a:extLst/>
        </p:spPr>
        <p:style>
          <a:lnRef idx="2">
            <a:schemeClr val="accent5"/>
          </a:lnRef>
          <a:fillRef idx="1">
            <a:schemeClr val="lt1"/>
          </a:fillRef>
          <a:effectRef idx="0">
            <a:schemeClr val="accent5"/>
          </a:effectRef>
          <a:fontRef idx="minor">
            <a:schemeClr val="dk1"/>
          </a:fontRef>
        </p:style>
        <p:txBody>
          <a:bodyPr lIns="91436" tIns="45718" rIns="91436" bIns="45718">
            <a:spAutoFit/>
          </a:bodyPr>
          <a:lstStyle/>
          <a:p>
            <a:pPr eaLnBrk="1" hangingPunct="1">
              <a:defRPr/>
            </a:pPr>
            <a:endParaRPr lang="en-US" dirty="0">
              <a:solidFill>
                <a:schemeClr val="tx1"/>
              </a:solidFill>
            </a:endParaRPr>
          </a:p>
        </p:txBody>
      </p:sp>
      <p:pic>
        <p:nvPicPr>
          <p:cNvPr id="46087" name="Picture 1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9463" y="5851526"/>
            <a:ext cx="24939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605034"/>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Brace 2"/>
          <p:cNvSpPr/>
          <p:nvPr/>
        </p:nvSpPr>
        <p:spPr>
          <a:xfrm>
            <a:off x="2989264" y="3209925"/>
            <a:ext cx="46037" cy="46038"/>
          </a:xfrm>
          <a:prstGeom prst="rightBrace">
            <a:avLst/>
          </a:prstGeom>
        </p:spPr>
        <p:style>
          <a:lnRef idx="2">
            <a:schemeClr val="accent1"/>
          </a:lnRef>
          <a:fillRef idx="0">
            <a:schemeClr val="accent1"/>
          </a:fillRef>
          <a:effectRef idx="1">
            <a:schemeClr val="accent1"/>
          </a:effectRef>
          <a:fontRef idx="minor">
            <a:schemeClr val="tx1"/>
          </a:fontRef>
        </p:style>
        <p:txBody>
          <a:bodyPr lIns="91436" tIns="45718" rIns="91436" bIns="45718" anchor="ctr"/>
          <a:lstStyle/>
          <a:p>
            <a:pPr algn="ctr">
              <a:defRPr/>
            </a:pPr>
            <a:endParaRPr lang="en-US"/>
          </a:p>
        </p:txBody>
      </p:sp>
      <p:sp>
        <p:nvSpPr>
          <p:cNvPr id="6" name="Rectangle 5"/>
          <p:cNvSpPr/>
          <p:nvPr/>
        </p:nvSpPr>
        <p:spPr>
          <a:xfrm>
            <a:off x="-690563" y="4946650"/>
            <a:ext cx="8669338" cy="831850"/>
          </a:xfrm>
          <a:prstGeom prst="rect">
            <a:avLst/>
          </a:prstGeom>
          <a:noFill/>
        </p:spPr>
        <p:txBody>
          <a:bodyPr lIns="91436" tIns="45718" rIns="91436" bIns="45718">
            <a:spAutoFit/>
          </a:bodyPr>
          <a:lstStyle/>
          <a:p>
            <a:pPr algn="ctr">
              <a:defRPr/>
            </a:pPr>
            <a:r>
              <a:rPr lang="en-US" sz="2400" b="1" dirty="0">
                <a:ln w="0"/>
                <a:effectLst>
                  <a:outerShdw blurRad="38100" dist="25400" dir="5400000" algn="ctr" rotWithShape="0">
                    <a:srgbClr val="6E747A">
                      <a:alpha val="43000"/>
                    </a:srgbClr>
                  </a:outerShdw>
                </a:effectLst>
              </a:rPr>
              <a:t>Growing Catalogue </a:t>
            </a:r>
            <a:br>
              <a:rPr lang="en-US" sz="2400" b="1" dirty="0">
                <a:ln w="0"/>
                <a:effectLst>
                  <a:outerShdw blurRad="38100" dist="25400" dir="5400000" algn="ctr" rotWithShape="0">
                    <a:srgbClr val="6E747A">
                      <a:alpha val="43000"/>
                    </a:srgbClr>
                  </a:outerShdw>
                </a:effectLst>
              </a:rPr>
            </a:br>
            <a:r>
              <a:rPr lang="en-US" sz="2400" b="1" dirty="0">
                <a:ln w="0"/>
                <a:effectLst>
                  <a:outerShdw blurRad="38100" dist="25400" dir="5400000" algn="ctr" rotWithShape="0">
                    <a:srgbClr val="6E747A">
                      <a:alpha val="43000"/>
                    </a:srgbClr>
                  </a:outerShdw>
                </a:effectLst>
              </a:rPr>
              <a:t>of Predictive Extensions</a:t>
            </a:r>
          </a:p>
        </p:txBody>
      </p:sp>
      <p:pic>
        <p:nvPicPr>
          <p:cNvPr id="5222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0488" y="876924"/>
            <a:ext cx="6694625" cy="3056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1398073" y="5924549"/>
            <a:ext cx="4620811" cy="439738"/>
          </a:xfrm>
          <a:prstGeom prst="rect">
            <a:avLst/>
          </a:prstGeom>
          <a:noFill/>
          <a:ln>
            <a:noFill/>
          </a:ln>
          <a:extLst/>
        </p:spPr>
        <p:txBody>
          <a:bodyPr lIns="0" tIns="45718" rIns="91436" bIns="45718"/>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Calibri" panose="020F0502020204030204" pitchFamily="34" charset="0"/>
                <a:ea typeface="ＭＳ Ｐゴシック" pitchFamily="34" charset="-128"/>
                <a:cs typeface="MS PGothic" charset="0"/>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Calibri" panose="020F0502020204030204" pitchFamily="34" charset="0"/>
                <a:ea typeface="ＭＳ Ｐゴシック" pitchFamily="34" charset="-128"/>
                <a:cs typeface="MS PGothic" charset="0"/>
              </a:defRPr>
            </a:lvl2pPr>
            <a:lvl3pPr marL="804863" indent="-171450" algn="l" rtl="0" eaLnBrk="0" fontAlgn="base" hangingPunct="0">
              <a:spcBef>
                <a:spcPct val="20000"/>
              </a:spcBef>
              <a:spcAft>
                <a:spcPct val="0"/>
              </a:spcAft>
              <a:buClr>
                <a:schemeClr val="tx1"/>
              </a:buClr>
              <a:buChar char="•"/>
              <a:defRPr sz="1600">
                <a:solidFill>
                  <a:schemeClr val="tx1"/>
                </a:solidFill>
                <a:latin typeface="Calibri" panose="020F0502020204030204" pitchFamily="34" charset="0"/>
                <a:ea typeface="ＭＳ Ｐゴシック" pitchFamily="34" charset="-128"/>
                <a:cs typeface="MS PGothic" charset="0"/>
              </a:defRPr>
            </a:lvl3pPr>
            <a:lvl4pPr marL="1430338" indent="-176213" algn="l" rtl="0" eaLnBrk="0" fontAlgn="base" hangingPunct="0">
              <a:spcBef>
                <a:spcPct val="20000"/>
              </a:spcBef>
              <a:spcAft>
                <a:spcPct val="0"/>
              </a:spcAft>
              <a:buClr>
                <a:schemeClr val="tx1"/>
              </a:buClr>
              <a:buChar char="•"/>
              <a:defRPr sz="1400">
                <a:solidFill>
                  <a:schemeClr val="tx1"/>
                </a:solidFill>
                <a:latin typeface="Calibri" panose="020F0502020204030204" pitchFamily="34" charset="0"/>
                <a:ea typeface="ＭＳ Ｐゴシック" pitchFamily="34" charset="-128"/>
                <a:cs typeface="MS PGothic" charset="0"/>
              </a:defRPr>
            </a:lvl4pPr>
            <a:lvl5pPr marL="1719263" indent="-7938" algn="l" rtl="0" eaLnBrk="0" fontAlgn="base" hangingPunct="0">
              <a:spcBef>
                <a:spcPct val="20000"/>
              </a:spcBef>
              <a:spcAft>
                <a:spcPct val="0"/>
              </a:spcAft>
              <a:buClr>
                <a:schemeClr val="tx1"/>
              </a:buClr>
              <a:defRPr sz="1200">
                <a:solidFill>
                  <a:schemeClr val="tx1"/>
                </a:solidFill>
                <a:latin typeface="Calibri" panose="020F0502020204030204" pitchFamily="34" charset="0"/>
                <a:ea typeface="ＭＳ Ｐゴシック" pitchFamily="34" charset="-128"/>
                <a:cs typeface="MS PGothic" charset="0"/>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lgn="ctr">
              <a:buNone/>
              <a:defRPr/>
            </a:pPr>
            <a:r>
              <a:rPr lang="en-US" dirty="0">
                <a:hlinkClick r:id="rId4"/>
              </a:rPr>
              <a:t>https://developer.ibm.com/predictiveanalytics</a:t>
            </a:r>
            <a:endParaRPr lang="en-US" dirty="0"/>
          </a:p>
          <a:p>
            <a:pPr marL="0" indent="0" algn="ctr">
              <a:buNone/>
              <a:defRPr/>
            </a:pPr>
            <a:endParaRPr lang="en-US" altLang="en-US" kern="0" dirty="0"/>
          </a:p>
        </p:txBody>
      </p:sp>
      <p:pic>
        <p:nvPicPr>
          <p:cNvPr id="5222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8883" y="4033242"/>
            <a:ext cx="4461230" cy="211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58189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28613" y="593726"/>
            <a:ext cx="11544300" cy="686435"/>
          </a:xfrm>
        </p:spPr>
        <p:txBody>
          <a:bodyPr/>
          <a:lstStyle/>
          <a:p>
            <a:pPr algn="ctr" eaLnBrk="1" hangingPunct="1"/>
            <a:r>
              <a:rPr lang="en-US" dirty="0"/>
              <a:t>Break - please return in 10 minutes</a:t>
            </a:r>
          </a:p>
        </p:txBody>
      </p:sp>
      <p:pic>
        <p:nvPicPr>
          <p:cNvPr id="256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4" y="2149475"/>
            <a:ext cx="3305175"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719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55600" y="593726"/>
            <a:ext cx="9988232" cy="686435"/>
          </a:xfrm>
        </p:spPr>
        <p:txBody>
          <a:bodyPr/>
          <a:lstStyle/>
          <a:p>
            <a:pPr eaLnBrk="1" hangingPunct="1"/>
            <a:r>
              <a:rPr lang="en-US" sz="2800" b="0" dirty="0" smtClean="0"/>
              <a:t>Exercise 2: Find Patterns And Groups</a:t>
            </a:r>
            <a:endParaRPr lang="en-US" sz="2800" b="0" dirty="0"/>
          </a:p>
        </p:txBody>
      </p:sp>
      <p:sp>
        <p:nvSpPr>
          <p:cNvPr id="24579" name="Content Placeholder 2"/>
          <p:cNvSpPr>
            <a:spLocks noGrp="1"/>
          </p:cNvSpPr>
          <p:nvPr>
            <p:ph idx="1"/>
          </p:nvPr>
        </p:nvSpPr>
        <p:spPr/>
        <p:txBody>
          <a:bodyPr/>
          <a:lstStyle/>
          <a:p>
            <a:pPr marL="0" indent="0">
              <a:buNone/>
              <a:defRPr/>
            </a:pPr>
            <a:r>
              <a:rPr lang="en-AU" dirty="0"/>
              <a:t>Goal: </a:t>
            </a:r>
          </a:p>
          <a:p>
            <a:pPr lvl="1">
              <a:defRPr/>
            </a:pPr>
            <a:r>
              <a:rPr lang="en-AU" sz="2000" dirty="0"/>
              <a:t>Create segments of customers</a:t>
            </a:r>
            <a:endParaRPr lang="en-AU" sz="2000" strike="sngStrike" dirty="0"/>
          </a:p>
          <a:p>
            <a:pPr marL="0" indent="0">
              <a:buNone/>
              <a:defRPr/>
            </a:pPr>
            <a:r>
              <a:rPr lang="en-AU" dirty="0"/>
              <a:t>Approach:</a:t>
            </a:r>
          </a:p>
          <a:p>
            <a:pPr lvl="1"/>
            <a:r>
              <a:rPr lang="en-AU" sz="2000" dirty="0"/>
              <a:t>Merge disparate data sources</a:t>
            </a:r>
          </a:p>
          <a:p>
            <a:pPr lvl="1"/>
            <a:r>
              <a:rPr lang="en-US" sz="2000" dirty="0"/>
              <a:t>Define which fields to use</a:t>
            </a:r>
          </a:p>
          <a:p>
            <a:pPr lvl="1"/>
            <a:r>
              <a:rPr lang="en-US" sz="2000" dirty="0"/>
              <a:t>Automatically generate a model to group customers</a:t>
            </a:r>
          </a:p>
          <a:p>
            <a:pPr lvl="1"/>
            <a:r>
              <a:rPr lang="en-US" sz="2000" dirty="0"/>
              <a:t>Apply business terms to new groups</a:t>
            </a:r>
          </a:p>
          <a:p>
            <a:pPr lvl="1"/>
            <a:r>
              <a:rPr lang="en-US" sz="2000" dirty="0"/>
              <a:t>Export newly created groups to database</a:t>
            </a:r>
          </a:p>
          <a:p>
            <a:pPr marL="0" indent="0">
              <a:buNone/>
              <a:defRPr/>
            </a:pPr>
            <a:r>
              <a:rPr lang="en-AU" dirty="0"/>
              <a:t>Why?</a:t>
            </a:r>
          </a:p>
          <a:p>
            <a:pPr lvl="1">
              <a:defRPr/>
            </a:pPr>
            <a:r>
              <a:rPr lang="en-AU" sz="2000" dirty="0"/>
              <a:t>Better customer understanding (demographics, socio-economic </a:t>
            </a:r>
            <a:r>
              <a:rPr lang="en-AU" sz="2000" dirty="0" err="1"/>
              <a:t>etc</a:t>
            </a:r>
            <a:r>
              <a:rPr lang="en-AU" sz="2000" dirty="0"/>
              <a:t>)</a:t>
            </a:r>
          </a:p>
          <a:p>
            <a:pPr lvl="1">
              <a:defRPr/>
            </a:pPr>
            <a:r>
              <a:rPr lang="en-AU" sz="2000" dirty="0"/>
              <a:t>Tailored messages for each group/segment</a:t>
            </a:r>
          </a:p>
          <a:p>
            <a:pPr lvl="1">
              <a:defRPr/>
            </a:pPr>
            <a:r>
              <a:rPr lang="en-AU" sz="2000" dirty="0"/>
              <a:t>Personal and more relevant for consumers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92" t="3789" r="5404" b="4724"/>
          <a:stretch/>
        </p:blipFill>
        <p:spPr>
          <a:xfrm>
            <a:off x="7929634" y="1051560"/>
            <a:ext cx="2414199" cy="2047241"/>
          </a:xfrm>
          <a:prstGeom prst="rect">
            <a:avLst/>
          </a:prstGeom>
        </p:spPr>
      </p:pic>
    </p:spTree>
    <p:extLst>
      <p:ext uri="{BB962C8B-B14F-4D97-AF65-F5344CB8AC3E}">
        <p14:creationId xmlns:p14="http://schemas.microsoft.com/office/powerpoint/2010/main" val="11478650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6256" y="4067706"/>
            <a:ext cx="2273850" cy="1128076"/>
          </a:xfrm>
          <a:prstGeom prst="rect">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Classify customers into groups based on underlying characteristics</a:t>
            </a:r>
          </a:p>
        </p:txBody>
      </p:sp>
      <p:sp>
        <p:nvSpPr>
          <p:cNvPr id="6" name="Freeform 5"/>
          <p:cNvSpPr/>
          <p:nvPr/>
        </p:nvSpPr>
        <p:spPr>
          <a:xfrm>
            <a:off x="2264392" y="1598614"/>
            <a:ext cx="2285715" cy="521055"/>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Find Patterns and Groups</a:t>
            </a:r>
          </a:p>
        </p:txBody>
      </p:sp>
      <p:sp>
        <p:nvSpPr>
          <p:cNvPr id="7" name="Rectangle 6"/>
          <p:cNvSpPr/>
          <p:nvPr/>
        </p:nvSpPr>
        <p:spPr>
          <a:xfrm>
            <a:off x="5073622" y="2152736"/>
            <a:ext cx="2285715" cy="1936672"/>
          </a:xfrm>
          <a:prstGeom prst="rect">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073622" y="1634246"/>
            <a:ext cx="2285715" cy="485422"/>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Understand the Past, Predict the Future</a:t>
            </a:r>
          </a:p>
        </p:txBody>
      </p:sp>
      <p:pic>
        <p:nvPicPr>
          <p:cNvPr id="16" name="Picture 15"/>
          <p:cNvPicPr>
            <a:picLocks/>
          </p:cNvPicPr>
          <p:nvPr/>
        </p:nvPicPr>
        <p:blipFill rotWithShape="1">
          <a:blip r:embed="rId4">
            <a:extLst>
              <a:ext uri="{28A0092B-C50C-407E-A947-70E740481C1C}">
                <a14:useLocalDpi xmlns:a14="http://schemas.microsoft.com/office/drawing/2010/main" val="0"/>
              </a:ext>
            </a:extLst>
          </a:blip>
          <a:srcRect l="4092" t="3789" r="5404" b="4724"/>
          <a:stretch/>
        </p:blipFill>
        <p:spPr>
          <a:xfrm>
            <a:off x="2264106" y="2119668"/>
            <a:ext cx="2286000" cy="1938528"/>
          </a:xfrm>
          <a:prstGeom prst="rect">
            <a:avLst/>
          </a:prstGeom>
        </p:spPr>
      </p:pic>
      <p:sp>
        <p:nvSpPr>
          <p:cNvPr id="30" name="Rectangle 29"/>
          <p:cNvSpPr/>
          <p:nvPr/>
        </p:nvSpPr>
        <p:spPr>
          <a:xfrm>
            <a:off x="5085486" y="4029248"/>
            <a:ext cx="2273850" cy="1128076"/>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Model response to marketing offers using historical data</a:t>
            </a:r>
          </a:p>
        </p:txBody>
      </p:sp>
      <p:pic>
        <p:nvPicPr>
          <p:cNvPr id="1026" name="Picture 2"/>
          <p:cNvPicPr>
            <a:picLocks noChangeAspect="1" noChangeArrowheads="1"/>
          </p:cNvPicPr>
          <p:nvPr/>
        </p:nvPicPr>
        <p:blipFill>
          <a:blip r:embed="rId5"/>
          <a:srcRect/>
          <a:stretch>
            <a:fillRect/>
          </a:stretch>
        </p:blipFill>
        <p:spPr bwMode="auto">
          <a:xfrm>
            <a:off x="7841542" y="2097966"/>
            <a:ext cx="2285715" cy="1969740"/>
          </a:xfrm>
          <a:prstGeom prst="rect">
            <a:avLst/>
          </a:prstGeom>
          <a:noFill/>
          <a:ln w="9525">
            <a:noFill/>
            <a:miter lim="800000"/>
            <a:headEnd/>
            <a:tailEnd/>
          </a:ln>
        </p:spPr>
      </p:pic>
      <p:sp>
        <p:nvSpPr>
          <p:cNvPr id="12" name="Freeform 11"/>
          <p:cNvSpPr/>
          <p:nvPr/>
        </p:nvSpPr>
        <p:spPr>
          <a:xfrm>
            <a:off x="7800870" y="1630230"/>
            <a:ext cx="2285715" cy="485422"/>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Deploy Insights on new projects</a:t>
            </a:r>
          </a:p>
        </p:txBody>
      </p:sp>
      <p:sp>
        <p:nvSpPr>
          <p:cNvPr id="14" name="Rectangle 13"/>
          <p:cNvSpPr/>
          <p:nvPr/>
        </p:nvSpPr>
        <p:spPr>
          <a:xfrm>
            <a:off x="7841541" y="4034132"/>
            <a:ext cx="2273850" cy="1128076"/>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Leverage models to create insights on new customers</a:t>
            </a:r>
          </a:p>
        </p:txBody>
      </p:sp>
      <p:sp>
        <p:nvSpPr>
          <p:cNvPr id="13" name="Rectangle 12"/>
          <p:cNvSpPr/>
          <p:nvPr/>
        </p:nvSpPr>
        <p:spPr>
          <a:xfrm>
            <a:off x="2229933" y="1461982"/>
            <a:ext cx="2663215" cy="373380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5" name="Rectangle 14"/>
          <p:cNvSpPr/>
          <p:nvPr/>
        </p:nvSpPr>
        <p:spPr>
          <a:xfrm>
            <a:off x="7556363" y="1423524"/>
            <a:ext cx="2663215" cy="373380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extLst>
      <p:ext uri="{BB962C8B-B14F-4D97-AF65-F5344CB8AC3E}">
        <p14:creationId xmlns:p14="http://schemas.microsoft.com/office/powerpoint/2010/main" val="209297664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93725"/>
            <a:ext cx="10000932" cy="1004888"/>
          </a:xfrm>
        </p:spPr>
        <p:txBody>
          <a:bodyPr/>
          <a:lstStyle/>
          <a:p>
            <a:r>
              <a:rPr lang="en-US" sz="2800" b="0" dirty="0" smtClean="0"/>
              <a:t>Uncovering Patterns In Unstructured Data</a:t>
            </a:r>
            <a:endParaRPr lang="en-US" sz="2800" b="0" dirty="0"/>
          </a:p>
        </p:txBody>
      </p:sp>
      <p:sp>
        <p:nvSpPr>
          <p:cNvPr id="4" name="Content Placeholder 2"/>
          <p:cNvSpPr txBox="1">
            <a:spLocks/>
          </p:cNvSpPr>
          <p:nvPr/>
        </p:nvSpPr>
        <p:spPr>
          <a:xfrm>
            <a:off x="2057400" y="1601972"/>
            <a:ext cx="4648200" cy="4113028"/>
          </a:xfrm>
          <a:prstGeom prst="rect">
            <a:avLst/>
          </a:prstGeom>
        </p:spPr>
        <p:txBody>
          <a:bodyPr/>
          <a:lstStyle>
            <a:lvl1pPr marL="233363" indent="-215900" algn="l" defTabSz="914400" rtl="0" eaLnBrk="1" latinLnBrk="0" hangingPunct="1">
              <a:lnSpc>
                <a:spcPct val="100000"/>
              </a:lnSpc>
              <a:spcBef>
                <a:spcPct val="20000"/>
              </a:spcBef>
              <a:spcAft>
                <a:spcPts val="0"/>
              </a:spcAft>
              <a:buClr>
                <a:srgbClr val="00B0DA"/>
              </a:buClr>
              <a:buSzPct val="90000"/>
              <a:buFont typeface="Wingdings" pitchFamily="2" charset="2"/>
              <a:buChar char="§"/>
              <a:defRPr sz="2100" b="1" kern="1200">
                <a:solidFill>
                  <a:schemeClr val="bg2"/>
                </a:solidFill>
                <a:effectLst/>
                <a:latin typeface="+mn-lt"/>
                <a:ea typeface="+mn-ea"/>
                <a:cs typeface="+mn-cs"/>
              </a:defRPr>
            </a:lvl1pPr>
            <a:lvl2pPr marL="574675" indent="-190500" algn="l" defTabSz="914400" rtl="0" eaLnBrk="1" latinLnBrk="0" hangingPunct="1">
              <a:lnSpc>
                <a:spcPct val="100000"/>
              </a:lnSpc>
              <a:spcBef>
                <a:spcPct val="20000"/>
              </a:spcBef>
              <a:buClr>
                <a:srgbClr val="00B0DA"/>
              </a:buClr>
              <a:buSzPct val="90000"/>
              <a:buFont typeface="Wingdings" pitchFamily="2" charset="2"/>
              <a:buChar char="§"/>
              <a:defRPr sz="1800" b="1" kern="1200">
                <a:solidFill>
                  <a:schemeClr val="bg2"/>
                </a:solidFill>
                <a:effectLst/>
                <a:latin typeface="+mn-lt"/>
                <a:ea typeface="+mn-ea"/>
                <a:cs typeface="+mn-cs"/>
              </a:defRPr>
            </a:lvl2pPr>
            <a:lvl3pPr marL="966788" indent="-217488" algn="l" defTabSz="914400" rtl="0" eaLnBrk="1" latinLnBrk="0" hangingPunct="1">
              <a:lnSpc>
                <a:spcPct val="100000"/>
              </a:lnSpc>
              <a:spcBef>
                <a:spcPct val="20000"/>
              </a:spcBef>
              <a:buClr>
                <a:srgbClr val="00B0DA"/>
              </a:buClr>
              <a:buSzPct val="90000"/>
              <a:buFont typeface="Wingdings" pitchFamily="2" charset="2"/>
              <a:buChar char="§"/>
              <a:defRPr sz="1600" b="1" kern="1200">
                <a:solidFill>
                  <a:schemeClr val="bg2"/>
                </a:solidFill>
                <a:effectLst/>
                <a:latin typeface="+mn-lt"/>
                <a:ea typeface="+mn-ea"/>
                <a:cs typeface="+mn-cs"/>
              </a:defRPr>
            </a:lvl3pPr>
            <a:lvl4pPr marL="1319213" indent="-203200" algn="l" defTabSz="914400" rtl="0" eaLnBrk="1" latinLnBrk="0" hangingPunct="1">
              <a:lnSpc>
                <a:spcPct val="100000"/>
              </a:lnSpc>
              <a:spcBef>
                <a:spcPct val="20000"/>
              </a:spcBef>
              <a:buClr>
                <a:srgbClr val="00B0DA"/>
              </a:buClr>
              <a:buSzPct val="90000"/>
              <a:buFont typeface="Wingdings" pitchFamily="2" charset="2"/>
              <a:buChar char="§"/>
              <a:defRPr sz="1400" b="1" kern="1200">
                <a:solidFill>
                  <a:schemeClr val="bg2"/>
                </a:solidFill>
                <a:effectLst/>
                <a:latin typeface="+mn-lt"/>
                <a:ea typeface="+mn-ea"/>
                <a:cs typeface="+mn-cs"/>
              </a:defRPr>
            </a:lvl4pPr>
            <a:lvl5pPr marL="1541463" indent="-152400" algn="l" defTabSz="914400" rtl="0" eaLnBrk="1" latinLnBrk="0" hangingPunct="1">
              <a:lnSpc>
                <a:spcPct val="100000"/>
              </a:lnSpc>
              <a:spcBef>
                <a:spcPct val="20000"/>
              </a:spcBef>
              <a:buClr>
                <a:srgbClr val="00B0DA"/>
              </a:buClr>
              <a:buSzPct val="90000"/>
              <a:buFont typeface="Wingdings" pitchFamily="2" charset="2"/>
              <a:buChar char="§"/>
              <a:defRPr sz="1400" b="0" kern="1200">
                <a:solidFill>
                  <a:schemeClr val="bg2"/>
                </a:solidFill>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fontAlgn="auto"/>
            <a:endParaRPr lang="en-US"/>
          </a:p>
          <a:p>
            <a:pPr fontAlgn="auto"/>
            <a:endParaRPr lang="en-US" dirty="0"/>
          </a:p>
        </p:txBody>
      </p:sp>
      <p:sp>
        <p:nvSpPr>
          <p:cNvPr id="5" name="Text Placeholder 3"/>
          <p:cNvSpPr txBox="1">
            <a:spLocks/>
          </p:cNvSpPr>
          <p:nvPr/>
        </p:nvSpPr>
        <p:spPr>
          <a:xfrm>
            <a:off x="1789113" y="1183405"/>
            <a:ext cx="2895600" cy="2712321"/>
          </a:xfrm>
          <a:prstGeom prst="rect">
            <a:avLst/>
          </a:prstGeom>
        </p:spPr>
        <p:txBody>
          <a:bodyPr/>
          <a:lstStyle>
            <a:lvl1pPr marL="233363" indent="-215900" algn="l" defTabSz="914400" rtl="0" eaLnBrk="1" latinLnBrk="0" hangingPunct="1">
              <a:lnSpc>
                <a:spcPct val="100000"/>
              </a:lnSpc>
              <a:spcBef>
                <a:spcPct val="20000"/>
              </a:spcBef>
              <a:spcAft>
                <a:spcPts val="0"/>
              </a:spcAft>
              <a:buClr>
                <a:srgbClr val="00B0DA"/>
              </a:buClr>
              <a:buSzPct val="90000"/>
              <a:buFont typeface="Wingdings" pitchFamily="2" charset="2"/>
              <a:buChar char="§"/>
              <a:defRPr sz="2100" b="1" kern="1200">
                <a:solidFill>
                  <a:schemeClr val="bg2"/>
                </a:solidFill>
                <a:effectLst/>
                <a:latin typeface="+mn-lt"/>
                <a:ea typeface="+mn-ea"/>
                <a:cs typeface="+mn-cs"/>
              </a:defRPr>
            </a:lvl1pPr>
            <a:lvl2pPr marL="574675" indent="-190500" algn="l" defTabSz="914400" rtl="0" eaLnBrk="1" latinLnBrk="0" hangingPunct="1">
              <a:lnSpc>
                <a:spcPct val="100000"/>
              </a:lnSpc>
              <a:spcBef>
                <a:spcPct val="20000"/>
              </a:spcBef>
              <a:buClr>
                <a:srgbClr val="00B0DA"/>
              </a:buClr>
              <a:buSzPct val="90000"/>
              <a:buFont typeface="Wingdings" pitchFamily="2" charset="2"/>
              <a:buChar char="§"/>
              <a:defRPr sz="1800" b="1" kern="1200">
                <a:solidFill>
                  <a:schemeClr val="bg2"/>
                </a:solidFill>
                <a:effectLst/>
                <a:latin typeface="+mn-lt"/>
                <a:ea typeface="+mn-ea"/>
                <a:cs typeface="+mn-cs"/>
              </a:defRPr>
            </a:lvl2pPr>
            <a:lvl3pPr marL="966788" indent="-217488" algn="l" defTabSz="914400" rtl="0" eaLnBrk="1" latinLnBrk="0" hangingPunct="1">
              <a:lnSpc>
                <a:spcPct val="100000"/>
              </a:lnSpc>
              <a:spcBef>
                <a:spcPct val="20000"/>
              </a:spcBef>
              <a:buClr>
                <a:srgbClr val="00B0DA"/>
              </a:buClr>
              <a:buSzPct val="90000"/>
              <a:buFont typeface="Wingdings" pitchFamily="2" charset="2"/>
              <a:buChar char="§"/>
              <a:defRPr sz="1600" b="1" kern="1200">
                <a:solidFill>
                  <a:schemeClr val="bg2"/>
                </a:solidFill>
                <a:effectLst/>
                <a:latin typeface="+mn-lt"/>
                <a:ea typeface="+mn-ea"/>
                <a:cs typeface="+mn-cs"/>
              </a:defRPr>
            </a:lvl3pPr>
            <a:lvl4pPr marL="1319213" indent="-203200" algn="l" defTabSz="914400" rtl="0" eaLnBrk="1" latinLnBrk="0" hangingPunct="1">
              <a:lnSpc>
                <a:spcPct val="100000"/>
              </a:lnSpc>
              <a:spcBef>
                <a:spcPct val="20000"/>
              </a:spcBef>
              <a:buClr>
                <a:srgbClr val="00B0DA"/>
              </a:buClr>
              <a:buSzPct val="90000"/>
              <a:buFont typeface="Wingdings" pitchFamily="2" charset="2"/>
              <a:buChar char="§"/>
              <a:defRPr sz="1400" b="1" kern="1200">
                <a:solidFill>
                  <a:schemeClr val="bg2"/>
                </a:solidFill>
                <a:effectLst/>
                <a:latin typeface="+mn-lt"/>
                <a:ea typeface="+mn-ea"/>
                <a:cs typeface="+mn-cs"/>
              </a:defRPr>
            </a:lvl4pPr>
            <a:lvl5pPr marL="1541463" indent="-152400" algn="l" defTabSz="914400" rtl="0" eaLnBrk="1" latinLnBrk="0" hangingPunct="1">
              <a:lnSpc>
                <a:spcPct val="100000"/>
              </a:lnSpc>
              <a:spcBef>
                <a:spcPct val="20000"/>
              </a:spcBef>
              <a:buClr>
                <a:srgbClr val="00B0DA"/>
              </a:buClr>
              <a:buSzPct val="90000"/>
              <a:buFont typeface="Wingdings" pitchFamily="2" charset="2"/>
              <a:buChar char="§"/>
              <a:defRPr sz="1400" b="0" kern="1200">
                <a:solidFill>
                  <a:schemeClr val="bg2"/>
                </a:solidFill>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285750" indent="-285750">
              <a:buFont typeface="Arial" panose="020B0604020202020204" pitchFamily="34" charset="0"/>
              <a:buChar char="•"/>
            </a:pPr>
            <a:r>
              <a:rPr lang="en-US" sz="1800" b="0" dirty="0">
                <a:solidFill>
                  <a:schemeClr val="tx1"/>
                </a:solidFill>
              </a:rPr>
              <a:t>Text Analytics</a:t>
            </a:r>
          </a:p>
          <a:p>
            <a:pPr marL="742950" lvl="1" indent="-285750">
              <a:buFont typeface="Arial" panose="020B0604020202020204" pitchFamily="34" charset="0"/>
              <a:buChar char="•"/>
            </a:pPr>
            <a:r>
              <a:rPr lang="en-US" sz="1400" b="0" dirty="0">
                <a:solidFill>
                  <a:schemeClr val="tx1"/>
                </a:solidFill>
              </a:rPr>
              <a:t>Natural Language</a:t>
            </a:r>
          </a:p>
          <a:p>
            <a:pPr marL="742950" lvl="1" indent="-285750">
              <a:buFont typeface="Arial" panose="020B0604020202020204" pitchFamily="34" charset="0"/>
              <a:buChar char="•"/>
            </a:pPr>
            <a:r>
              <a:rPr lang="en-US" sz="1400" b="0" dirty="0">
                <a:solidFill>
                  <a:schemeClr val="tx1"/>
                </a:solidFill>
              </a:rPr>
              <a:t>Sentiment Analysis</a:t>
            </a:r>
          </a:p>
          <a:p>
            <a:pPr marL="285750" indent="-285750">
              <a:buFont typeface="Arial" panose="020B0604020202020204" pitchFamily="34" charset="0"/>
              <a:buChar char="•"/>
            </a:pPr>
            <a:r>
              <a:rPr lang="en-US" sz="1800" b="0" dirty="0">
                <a:solidFill>
                  <a:schemeClr val="tx1"/>
                </a:solidFill>
              </a:rPr>
              <a:t>Entity Analytics</a:t>
            </a:r>
          </a:p>
          <a:p>
            <a:pPr marL="742950" lvl="1" indent="-285750">
              <a:buFont typeface="Arial" panose="020B0604020202020204" pitchFamily="34" charset="0"/>
              <a:buChar char="•"/>
            </a:pPr>
            <a:r>
              <a:rPr lang="en-US" sz="1400" b="0" dirty="0">
                <a:solidFill>
                  <a:schemeClr val="tx1"/>
                </a:solidFill>
              </a:rPr>
              <a:t>Disambiguate identity</a:t>
            </a:r>
          </a:p>
          <a:p>
            <a:pPr marL="742950" lvl="1" indent="-285750">
              <a:buFont typeface="Arial" panose="020B0604020202020204" pitchFamily="34" charset="0"/>
              <a:buChar char="•"/>
            </a:pPr>
            <a:r>
              <a:rPr lang="en-US" sz="1400" b="0" dirty="0">
                <a:solidFill>
                  <a:schemeClr val="tx1"/>
                </a:solidFill>
              </a:rPr>
              <a:t>People, places, things</a:t>
            </a:r>
          </a:p>
          <a:p>
            <a:pPr marL="285750" indent="-285750">
              <a:buFont typeface="Arial" panose="020B0604020202020204" pitchFamily="34" charset="0"/>
              <a:buChar char="•"/>
            </a:pPr>
            <a:r>
              <a:rPr lang="en-US" sz="1800" b="0" dirty="0">
                <a:solidFill>
                  <a:schemeClr val="tx1"/>
                </a:solidFill>
              </a:rPr>
              <a:t>Social Network Analysis</a:t>
            </a:r>
          </a:p>
          <a:p>
            <a:pPr marL="742950" lvl="1" indent="-285750">
              <a:buFont typeface="Arial" panose="020B0604020202020204" pitchFamily="34" charset="0"/>
              <a:buChar char="•"/>
            </a:pPr>
            <a:r>
              <a:rPr lang="en-US" sz="1400" b="0" dirty="0">
                <a:solidFill>
                  <a:schemeClr val="tx1"/>
                </a:solidFill>
              </a:rPr>
              <a:t>Uncover relationships</a:t>
            </a:r>
          </a:p>
          <a:p>
            <a:pPr marL="742950" lvl="1" indent="-285750">
              <a:buFont typeface="Arial" panose="020B0604020202020204" pitchFamily="34" charset="0"/>
              <a:buChar char="•"/>
            </a:pPr>
            <a:r>
              <a:rPr lang="en-US" sz="1400" b="0" dirty="0">
                <a:solidFill>
                  <a:schemeClr val="tx1"/>
                </a:solidFill>
              </a:rPr>
              <a:t>Find leaders and followers</a:t>
            </a:r>
          </a:p>
          <a:p>
            <a:pPr marL="285750" indent="-285750">
              <a:buFont typeface="Arial" panose="020B0604020202020204" pitchFamily="34" charset="0"/>
              <a:buChar char="•"/>
            </a:pPr>
            <a:endParaRPr lang="en-US" sz="1800" b="0" dirty="0">
              <a:solidFill>
                <a:schemeClr val="tx1"/>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62556" y="1183405"/>
            <a:ext cx="3600488" cy="240767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89113" y="4355432"/>
            <a:ext cx="6705600" cy="2286000"/>
          </a:xfrm>
          <a:prstGeom prst="rect">
            <a:avLst/>
          </a:prstGeom>
        </p:spPr>
      </p:pic>
      <p:pic>
        <p:nvPicPr>
          <p:cNvPr id="8" name="Picture 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134244" y="3089365"/>
            <a:ext cx="3657600" cy="2133600"/>
          </a:xfrm>
          <a:prstGeom prst="rect">
            <a:avLst/>
          </a:prstGeom>
        </p:spPr>
      </p:pic>
    </p:spTree>
    <p:extLst>
      <p:ext uri="{BB962C8B-B14F-4D97-AF65-F5344CB8AC3E}">
        <p14:creationId xmlns:p14="http://schemas.microsoft.com/office/powerpoint/2010/main" val="1849835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47800"/>
            <a:ext cx="2971800" cy="441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36867" name="Rectangle 7"/>
          <p:cNvSpPr>
            <a:spLocks noGrp="1" noChangeArrowheads="1"/>
          </p:cNvSpPr>
          <p:nvPr>
            <p:ph type="title"/>
          </p:nvPr>
        </p:nvSpPr>
        <p:spPr>
          <a:xfrm>
            <a:off x="357188" y="593726"/>
            <a:ext cx="9986644" cy="686435"/>
          </a:xfrm>
        </p:spPr>
        <p:txBody>
          <a:bodyPr/>
          <a:lstStyle/>
          <a:p>
            <a:pPr eaLnBrk="1" hangingPunct="1"/>
            <a:r>
              <a:rPr lang="en-GB" sz="2800" b="0" dirty="0" smtClean="0"/>
              <a:t>The Importance Of Text</a:t>
            </a:r>
            <a:endParaRPr lang="en-CA" sz="2800" b="0" dirty="0"/>
          </a:p>
        </p:txBody>
      </p:sp>
      <p:sp>
        <p:nvSpPr>
          <p:cNvPr id="36868" name="Rectangle 3"/>
          <p:cNvSpPr>
            <a:spLocks noGrp="1" noChangeArrowheads="1"/>
          </p:cNvSpPr>
          <p:nvPr>
            <p:ph idx="1"/>
          </p:nvPr>
        </p:nvSpPr>
        <p:spPr>
          <a:xfrm>
            <a:off x="5410200" y="1676400"/>
            <a:ext cx="4724400" cy="4097338"/>
          </a:xfrm>
        </p:spPr>
        <p:txBody>
          <a:bodyPr/>
          <a:lstStyle/>
          <a:p>
            <a:pPr marL="0" indent="0" algn="just">
              <a:buNone/>
            </a:pPr>
            <a:r>
              <a:rPr lang="en-US"/>
              <a:t>Because people communicate with </a:t>
            </a:r>
            <a:r>
              <a:rPr lang="en-US">
                <a:solidFill>
                  <a:srgbClr val="2D7AB3"/>
                </a:solidFill>
              </a:rPr>
              <a:t>words</a:t>
            </a:r>
            <a:r>
              <a:rPr lang="en-US"/>
              <a:t>, not numbers, it has become critical to be able to </a:t>
            </a:r>
            <a:r>
              <a:rPr lang="en-US">
                <a:solidFill>
                  <a:srgbClr val="2D7AB3"/>
                </a:solidFill>
              </a:rPr>
              <a:t>mine text </a:t>
            </a:r>
            <a:r>
              <a:rPr lang="en-US"/>
              <a:t>for its </a:t>
            </a:r>
            <a:r>
              <a:rPr lang="en-US">
                <a:solidFill>
                  <a:srgbClr val="2D7AB3"/>
                </a:solidFill>
              </a:rPr>
              <a:t>meaning</a:t>
            </a:r>
            <a:r>
              <a:rPr lang="en-US"/>
              <a:t> and to sort, analyse, and understand it in the same way that data has been tamed. In fact, the two basic types of information complement each other, with data supplying the “what” and text supplying the “</a:t>
            </a:r>
            <a:r>
              <a:rPr lang="en-US">
                <a:solidFill>
                  <a:srgbClr val="2D7AB3"/>
                </a:solidFill>
              </a:rPr>
              <a:t>why</a:t>
            </a:r>
            <a:r>
              <a:rPr lang="en-US"/>
              <a:t>”.</a:t>
            </a:r>
          </a:p>
          <a:p>
            <a:pPr marL="0" indent="0" algn="just">
              <a:buNone/>
            </a:pPr>
            <a:endParaRPr lang="en-US" sz="1400" i="1"/>
          </a:p>
          <a:p>
            <a:pPr marL="0" indent="0" algn="just">
              <a:buNone/>
            </a:pPr>
            <a:r>
              <a:rPr lang="en-US" sz="1400" i="1"/>
              <a:t>Source IDC: “Text Analytics: Software’s Missing Piece?”</a:t>
            </a:r>
          </a:p>
        </p:txBody>
      </p:sp>
    </p:spTree>
    <p:extLst>
      <p:ext uri="{BB962C8B-B14F-4D97-AF65-F5344CB8AC3E}">
        <p14:creationId xmlns:p14="http://schemas.microsoft.com/office/powerpoint/2010/main" val="1505314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txBox="1">
            <a:spLocks noGrp="1"/>
          </p:cNvSpPr>
          <p:nvPr/>
        </p:nvSpPr>
        <p:spPr bwMode="black">
          <a:xfrm>
            <a:off x="2249488" y="6545264"/>
            <a:ext cx="836612" cy="320675"/>
          </a:xfrm>
          <a:prstGeom prst="rect">
            <a:avLst/>
          </a:prstGeom>
          <a:noFill/>
          <a:ln w="9525">
            <a:noFill/>
            <a:miter lim="800000"/>
            <a:headEnd/>
            <a:tailEnd/>
          </a:ln>
        </p:spPr>
        <p:txBody>
          <a:bodyPr/>
          <a:lstStyle/>
          <a:p>
            <a:pPr>
              <a:spcBef>
                <a:spcPct val="50000"/>
              </a:spcBef>
            </a:pPr>
            <a:fld id="{D1FE6184-7C02-4FCE-B96C-A05F893EB5BB}" type="slidenum">
              <a:rPr lang="en-US" sz="1000">
                <a:solidFill>
                  <a:schemeClr val="bg1"/>
                </a:solidFill>
                <a:cs typeface="Arial" pitchFamily="34" charset="0"/>
              </a:rPr>
              <a:pPr>
                <a:spcBef>
                  <a:spcPct val="50000"/>
                </a:spcBef>
              </a:pPr>
              <a:t>29</a:t>
            </a:fld>
            <a:endParaRPr lang="en-US" sz="1000">
              <a:solidFill>
                <a:schemeClr val="bg1"/>
              </a:solidFill>
              <a:cs typeface="Arial" pitchFamily="34" charset="0"/>
            </a:endParaRPr>
          </a:p>
        </p:txBody>
      </p:sp>
      <p:sp>
        <p:nvSpPr>
          <p:cNvPr id="33795" name="Rectangle 2"/>
          <p:cNvSpPr>
            <a:spLocks noGrp="1" noChangeArrowheads="1"/>
          </p:cNvSpPr>
          <p:nvPr>
            <p:ph type="title"/>
          </p:nvPr>
        </p:nvSpPr>
        <p:spPr>
          <a:xfrm>
            <a:off x="342901" y="594360"/>
            <a:ext cx="9388158" cy="533752"/>
          </a:xfrm>
        </p:spPr>
        <p:txBody>
          <a:bodyPr vert="horz" wrap="square" lIns="101870" tIns="50935" rIns="101870" bIns="50935" numCol="1" anchor="t" anchorCtr="0" compatLnSpc="1">
            <a:prstTxWarp prst="textNoShape">
              <a:avLst/>
            </a:prstTxWarp>
            <a:spAutoFit/>
          </a:bodyPr>
          <a:lstStyle/>
          <a:p>
            <a:pPr eaLnBrk="1" hangingPunct="1"/>
            <a:r>
              <a:rPr lang="en-GB" sz="2800" b="0" dirty="0"/>
              <a:t>Text Analytics</a:t>
            </a:r>
            <a:endParaRPr lang="en-US" sz="2800" b="0" dirty="0">
              <a:solidFill>
                <a:schemeClr val="bg2"/>
              </a:solidFill>
            </a:endParaRPr>
          </a:p>
        </p:txBody>
      </p:sp>
      <p:pic>
        <p:nvPicPr>
          <p:cNvPr id="33797" name="Picture 4" descr="extractkeyconcepts"/>
          <p:cNvPicPr>
            <a:picLocks noChangeAspect="1" noChangeArrowheads="1"/>
          </p:cNvPicPr>
          <p:nvPr/>
        </p:nvPicPr>
        <p:blipFill>
          <a:blip r:embed="rId3"/>
          <a:srcRect/>
          <a:stretch>
            <a:fillRect/>
          </a:stretch>
        </p:blipFill>
        <p:spPr bwMode="auto">
          <a:xfrm>
            <a:off x="6324601" y="838201"/>
            <a:ext cx="3819525" cy="2867025"/>
          </a:xfrm>
          <a:prstGeom prst="rect">
            <a:avLst/>
          </a:prstGeom>
          <a:noFill/>
          <a:ln w="9525">
            <a:noFill/>
            <a:miter lim="800000"/>
            <a:headEnd/>
            <a:tailEnd/>
          </a:ln>
        </p:spPr>
      </p:pic>
      <p:pic>
        <p:nvPicPr>
          <p:cNvPr id="41989" name="Picture 5" descr="refinecategories"/>
          <p:cNvPicPr>
            <a:picLocks noChangeAspect="1" noChangeArrowheads="1"/>
          </p:cNvPicPr>
          <p:nvPr/>
        </p:nvPicPr>
        <p:blipFill>
          <a:blip r:embed="rId4"/>
          <a:srcRect/>
          <a:stretch>
            <a:fillRect/>
          </a:stretch>
        </p:blipFill>
        <p:spPr bwMode="auto">
          <a:xfrm>
            <a:off x="6092825" y="2751222"/>
            <a:ext cx="4051300" cy="3038475"/>
          </a:xfrm>
          <a:prstGeom prst="rect">
            <a:avLst/>
          </a:prstGeom>
          <a:noFill/>
          <a:ln w="9525">
            <a:noFill/>
            <a:miter lim="800000"/>
            <a:headEnd/>
            <a:tailEnd/>
          </a:ln>
          <a:effectLst>
            <a:outerShdw dist="107763" dir="18900000" algn="ctr" rotWithShape="0">
              <a:srgbClr val="808080">
                <a:alpha val="50000"/>
              </a:srgbClr>
            </a:outerShdw>
          </a:effectLst>
        </p:spPr>
      </p:pic>
      <p:sp>
        <p:nvSpPr>
          <p:cNvPr id="9" name="TextBox 8"/>
          <p:cNvSpPr txBox="1"/>
          <p:nvPr/>
        </p:nvSpPr>
        <p:spPr>
          <a:xfrm>
            <a:off x="1524001" y="1405395"/>
            <a:ext cx="4294505" cy="5139869"/>
          </a:xfrm>
          <a:prstGeom prst="rect">
            <a:avLst/>
          </a:prstGeom>
          <a:noFill/>
        </p:spPr>
        <p:txBody>
          <a:bodyPr wrap="square" rtlCol="0">
            <a:spAutoFit/>
          </a:bodyPr>
          <a:lstStyle/>
          <a:p>
            <a:pPr marL="228600" indent="-228600">
              <a:spcBef>
                <a:spcPts val="2400"/>
              </a:spcBef>
            </a:pPr>
            <a:r>
              <a:rPr lang="en-US" dirty="0"/>
              <a:t>    Uses natural language processing heuristic rules and statistical techniques to reveal conceptual meaning in text</a:t>
            </a:r>
          </a:p>
          <a:p>
            <a:pPr marL="228600" indent="-228600">
              <a:spcBef>
                <a:spcPts val="2400"/>
              </a:spcBef>
            </a:pPr>
            <a:r>
              <a:rPr lang="en-US" dirty="0"/>
              <a:t>    Extracts concepts from text and categorizes them</a:t>
            </a:r>
          </a:p>
          <a:p>
            <a:pPr marL="228600" indent="-228600">
              <a:spcBef>
                <a:spcPts val="2400"/>
              </a:spcBef>
            </a:pPr>
            <a:r>
              <a:rPr lang="en-US" dirty="0"/>
              <a:t>    Makes unstructured qualitative data</a:t>
            </a:r>
            <a:br>
              <a:rPr lang="en-US" dirty="0"/>
            </a:br>
            <a:r>
              <a:rPr lang="en-US" dirty="0"/>
              <a:t>more quantifiable, enabling the discovery of key insights from sources such as:</a:t>
            </a:r>
            <a:br>
              <a:rPr lang="en-US" dirty="0"/>
            </a:br>
            <a:r>
              <a:rPr lang="en-US" dirty="0"/>
              <a:t>-Documents</a:t>
            </a:r>
            <a:br>
              <a:rPr lang="en-US" dirty="0"/>
            </a:br>
            <a:r>
              <a:rPr lang="en-US" dirty="0"/>
              <a:t>-Survey responses</a:t>
            </a:r>
            <a:br>
              <a:rPr lang="en-US" dirty="0"/>
            </a:br>
            <a:r>
              <a:rPr lang="en-US" dirty="0"/>
              <a:t>-Call center Notes</a:t>
            </a:r>
            <a:br>
              <a:rPr lang="en-US" dirty="0"/>
            </a:br>
            <a:r>
              <a:rPr lang="en-US" dirty="0"/>
              <a:t>-Social Media</a:t>
            </a:r>
            <a:br>
              <a:rPr lang="en-US" dirty="0"/>
            </a:br>
            <a:r>
              <a:rPr lang="en-US" dirty="0"/>
              <a:t>-Web Pages</a:t>
            </a:r>
            <a:endParaRPr lang="en-CA" dirty="0"/>
          </a:p>
          <a:p>
            <a:endParaRPr lang="en-US" dirty="0"/>
          </a:p>
        </p:txBody>
      </p:sp>
    </p:spTree>
    <p:extLst>
      <p:ext uri="{BB962C8B-B14F-4D97-AF65-F5344CB8AC3E}">
        <p14:creationId xmlns:p14="http://schemas.microsoft.com/office/powerpoint/2010/main" val="1273757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echventuregeek.com/wp-content/uploads/2015/01/meeting.png"/>
          <p:cNvPicPr>
            <a:picLocks noChangeAspect="1" noChangeArrowheads="1"/>
          </p:cNvPicPr>
          <p:nvPr/>
        </p:nvPicPr>
        <p:blipFill>
          <a:blip r:embed="rId2"/>
          <a:srcRect/>
          <a:stretch>
            <a:fillRect/>
          </a:stretch>
        </p:blipFill>
        <p:spPr bwMode="auto">
          <a:xfrm>
            <a:off x="7324240" y="3102096"/>
            <a:ext cx="4423260" cy="3322389"/>
          </a:xfrm>
          <a:prstGeom prst="rect">
            <a:avLst/>
          </a:prstGeom>
          <a:noFill/>
        </p:spPr>
      </p:pic>
      <p:sp>
        <p:nvSpPr>
          <p:cNvPr id="17410" name="Title 1"/>
          <p:cNvSpPr>
            <a:spLocks noGrp="1"/>
          </p:cNvSpPr>
          <p:nvPr>
            <p:ph type="title"/>
          </p:nvPr>
        </p:nvSpPr>
        <p:spPr/>
        <p:txBody>
          <a:bodyPr/>
          <a:lstStyle/>
          <a:p>
            <a:r>
              <a:rPr lang="en-US" dirty="0"/>
              <a:t>Introductions</a:t>
            </a:r>
          </a:p>
        </p:txBody>
      </p:sp>
      <p:sp>
        <p:nvSpPr>
          <p:cNvPr id="17411" name="Rectangle 3"/>
          <p:cNvSpPr>
            <a:spLocks noGrp="1" noChangeArrowheads="1"/>
          </p:cNvSpPr>
          <p:nvPr>
            <p:ph idx="1"/>
          </p:nvPr>
        </p:nvSpPr>
        <p:spPr>
          <a:xfrm>
            <a:off x="1703388" y="1280160"/>
            <a:ext cx="8631237" cy="5412740"/>
          </a:xfrm>
        </p:spPr>
        <p:txBody>
          <a:bodyPr/>
          <a:lstStyle/>
          <a:p>
            <a:pPr>
              <a:buFont typeface="Wingdings" charset="2"/>
              <a:buChar char="§"/>
            </a:pPr>
            <a:r>
              <a:rPr lang="en-US" sz="2000" dirty="0"/>
              <a:t>Name and Organization you represent</a:t>
            </a:r>
          </a:p>
          <a:p>
            <a:pPr>
              <a:buFont typeface="Wingdings" charset="2"/>
              <a:buChar char="§"/>
            </a:pPr>
            <a:r>
              <a:rPr lang="en-US" sz="2000" dirty="0"/>
              <a:t>Does your Organization have any data science initiatives?</a:t>
            </a:r>
          </a:p>
          <a:p>
            <a:pPr>
              <a:buFont typeface="Wingdings" charset="2"/>
              <a:buChar char="§"/>
            </a:pPr>
            <a:r>
              <a:rPr lang="en-US" sz="2000" dirty="0"/>
              <a:t>Do you have any experience with any IBM SPSS s</a:t>
            </a:r>
            <a:r>
              <a:rPr lang="en-US" sz="2000" dirty="0" smtClean="0"/>
              <a:t>olutions?</a:t>
            </a:r>
            <a:endParaRPr lang="en-US" sz="2000" dirty="0"/>
          </a:p>
          <a:p>
            <a:pPr marL="793750" lvl="1" indent="-457200">
              <a:buFont typeface="Wingdings" charset="2"/>
              <a:buChar char="§"/>
            </a:pPr>
            <a:r>
              <a:rPr lang="en-US" sz="2000" dirty="0"/>
              <a:t>SPSS Statistics</a:t>
            </a:r>
          </a:p>
          <a:p>
            <a:pPr marL="793750" lvl="1" indent="-457200">
              <a:buFont typeface="Wingdings" charset="2"/>
              <a:buChar char="§"/>
            </a:pPr>
            <a:r>
              <a:rPr lang="en-US" sz="2000" dirty="0"/>
              <a:t>SPSS Modeler (formerly Clementine)</a:t>
            </a:r>
          </a:p>
          <a:p>
            <a:pPr marL="793750" lvl="1" indent="-457200">
              <a:buFont typeface="Wingdings" charset="2"/>
              <a:buChar char="§"/>
            </a:pPr>
            <a:r>
              <a:rPr lang="en-US" sz="2000" dirty="0"/>
              <a:t>SPSS Text Analytics for Surveys (</a:t>
            </a:r>
            <a:r>
              <a:rPr lang="en-US" sz="2000" dirty="0" err="1"/>
              <a:t>TAfS</a:t>
            </a:r>
            <a:r>
              <a:rPr lang="en-US" sz="2000" dirty="0"/>
              <a:t>)</a:t>
            </a:r>
          </a:p>
          <a:p>
            <a:pPr>
              <a:buFont typeface="Wingdings" charset="2"/>
              <a:buChar char="§"/>
            </a:pPr>
            <a:r>
              <a:rPr lang="en-US" sz="2000" dirty="0"/>
              <a:t>Do you use Open </a:t>
            </a:r>
            <a:r>
              <a:rPr lang="en-US" sz="2000" dirty="0" smtClean="0"/>
              <a:t>Source?</a:t>
            </a:r>
            <a:endParaRPr lang="en-US" sz="2000" dirty="0"/>
          </a:p>
          <a:p>
            <a:pPr>
              <a:buFont typeface="Wingdings" charset="2"/>
              <a:buChar char="§"/>
            </a:pPr>
            <a:r>
              <a:rPr lang="en-US" sz="2000" dirty="0"/>
              <a:t>How did you hear about this workshop?</a:t>
            </a:r>
          </a:p>
          <a:p>
            <a:pPr>
              <a:buFont typeface="Wingdings" charset="2"/>
              <a:buChar char="§"/>
            </a:pPr>
            <a:r>
              <a:rPr lang="en-US" sz="2000" dirty="0"/>
              <a:t>What are your objectives for today?</a:t>
            </a:r>
          </a:p>
        </p:txBody>
      </p:sp>
    </p:spTree>
    <p:extLst>
      <p:ext uri="{BB962C8B-B14F-4D97-AF65-F5344CB8AC3E}">
        <p14:creationId xmlns:p14="http://schemas.microsoft.com/office/powerpoint/2010/main" val="1522412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28613" y="593726"/>
            <a:ext cx="10015219" cy="686435"/>
          </a:xfrm>
        </p:spPr>
        <p:txBody>
          <a:bodyPr/>
          <a:lstStyle/>
          <a:p>
            <a:pPr eaLnBrk="1" hangingPunct="1"/>
            <a:r>
              <a:rPr lang="en-US" sz="2800" b="0" dirty="0" smtClean="0"/>
              <a:t>Exercise 3: Understand The Past, Predict The Future</a:t>
            </a:r>
            <a:endParaRPr lang="en-US" sz="2800" b="0" dirty="0"/>
          </a:p>
        </p:txBody>
      </p:sp>
      <p:sp>
        <p:nvSpPr>
          <p:cNvPr id="24579" name="Content Placeholder 2"/>
          <p:cNvSpPr>
            <a:spLocks noGrp="1"/>
          </p:cNvSpPr>
          <p:nvPr>
            <p:ph idx="1"/>
          </p:nvPr>
        </p:nvSpPr>
        <p:spPr>
          <a:xfrm>
            <a:off x="1866900" y="1219200"/>
            <a:ext cx="8305800" cy="4419600"/>
          </a:xfrm>
          <a:ln>
            <a:miter lim="800000"/>
            <a:headEnd/>
            <a:tailEnd/>
          </a:ln>
          <a:extLst/>
        </p:spPr>
        <p:txBody>
          <a:bodyPr/>
          <a:lstStyle/>
          <a:p>
            <a:pPr marL="0" indent="0">
              <a:buNone/>
            </a:pPr>
            <a:r>
              <a:rPr lang="en-AU" sz="1800" dirty="0"/>
              <a:t>Goal:</a:t>
            </a:r>
          </a:p>
          <a:p>
            <a:pPr lvl="1"/>
            <a:r>
              <a:rPr lang="en-AU" dirty="0"/>
              <a:t>Identify who is likely to respond to a marketing offer</a:t>
            </a:r>
          </a:p>
          <a:p>
            <a:pPr marL="0" indent="0">
              <a:buNone/>
            </a:pPr>
            <a:r>
              <a:rPr lang="en-AU" sz="1800" dirty="0"/>
              <a:t>Approach:</a:t>
            </a:r>
          </a:p>
          <a:p>
            <a:pPr lvl="1"/>
            <a:r>
              <a:rPr lang="en-US" dirty="0"/>
              <a:t>Use a data extract from a CRM</a:t>
            </a:r>
          </a:p>
          <a:p>
            <a:pPr lvl="1"/>
            <a:r>
              <a:rPr lang="en-US" dirty="0">
                <a:solidFill>
                  <a:srgbClr val="2D7AB3"/>
                </a:solidFill>
              </a:rPr>
              <a:t>Extract concepts from the open ended comments </a:t>
            </a:r>
            <a:br>
              <a:rPr lang="en-US" dirty="0">
                <a:solidFill>
                  <a:srgbClr val="2D7AB3"/>
                </a:solidFill>
              </a:rPr>
            </a:br>
            <a:r>
              <a:rPr lang="en-US" dirty="0">
                <a:solidFill>
                  <a:srgbClr val="2D7AB3"/>
                </a:solidFill>
              </a:rPr>
              <a:t>in a customer survey</a:t>
            </a:r>
          </a:p>
          <a:p>
            <a:pPr lvl="1"/>
            <a:r>
              <a:rPr lang="en-US" dirty="0"/>
              <a:t>Define which fields to use</a:t>
            </a:r>
          </a:p>
          <a:p>
            <a:pPr lvl="1"/>
            <a:r>
              <a:rPr lang="en-US" dirty="0"/>
              <a:t>Choose the modeling technique</a:t>
            </a:r>
          </a:p>
          <a:p>
            <a:pPr lvl="1"/>
            <a:r>
              <a:rPr lang="en-US" dirty="0"/>
              <a:t>Automatically generate a model to identify who is likely to respond</a:t>
            </a:r>
          </a:p>
          <a:p>
            <a:pPr lvl="1"/>
            <a:r>
              <a:rPr lang="en-US" dirty="0"/>
              <a:t>Review results</a:t>
            </a:r>
          </a:p>
          <a:p>
            <a:pPr marL="0" indent="0">
              <a:buNone/>
            </a:pPr>
            <a:r>
              <a:rPr lang="en-AU" sz="1800" dirty="0"/>
              <a:t>Why?</a:t>
            </a:r>
          </a:p>
          <a:p>
            <a:pPr lvl="1"/>
            <a:r>
              <a:rPr lang="en-AU" dirty="0"/>
              <a:t>Target those likely to respond to offers to increase revenue, cut costs</a:t>
            </a:r>
          </a:p>
          <a:p>
            <a:pPr lvl="1"/>
            <a:r>
              <a:rPr lang="en-US" dirty="0"/>
              <a:t>Using unstructured data improves modeling accuracy and provides more insight</a:t>
            </a:r>
          </a:p>
          <a:p>
            <a:pPr lvl="1"/>
            <a:endParaRPr lang="en-AU" dirty="0"/>
          </a:p>
        </p:txBody>
      </p:sp>
      <p:sp>
        <p:nvSpPr>
          <p:cNvPr id="5" name="Rectangle 4"/>
          <p:cNvSpPr>
            <a:spLocks noChangeAspect="1"/>
          </p:cNvSpPr>
          <p:nvPr/>
        </p:nvSpPr>
        <p:spPr>
          <a:xfrm>
            <a:off x="8017042" y="1280161"/>
            <a:ext cx="2326790" cy="1971475"/>
          </a:xfrm>
          <a:prstGeom prst="rect">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848802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6256" y="4151930"/>
            <a:ext cx="2273850" cy="1128076"/>
          </a:xfrm>
          <a:prstGeom prst="rect">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Classify customers into groups based on underlying characteristics</a:t>
            </a:r>
          </a:p>
        </p:txBody>
      </p:sp>
      <p:sp>
        <p:nvSpPr>
          <p:cNvPr id="6" name="Freeform 5"/>
          <p:cNvSpPr/>
          <p:nvPr/>
        </p:nvSpPr>
        <p:spPr>
          <a:xfrm>
            <a:off x="2264392" y="1622678"/>
            <a:ext cx="2285715" cy="521055"/>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Find Patterns and Groups</a:t>
            </a:r>
          </a:p>
        </p:txBody>
      </p:sp>
      <p:sp>
        <p:nvSpPr>
          <p:cNvPr id="7" name="Rectangle 6"/>
          <p:cNvSpPr/>
          <p:nvPr/>
        </p:nvSpPr>
        <p:spPr>
          <a:xfrm>
            <a:off x="5073622" y="2152736"/>
            <a:ext cx="2285715" cy="1936672"/>
          </a:xfrm>
          <a:prstGeom prst="rect">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073622" y="1622214"/>
            <a:ext cx="2285715" cy="485422"/>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Understand the Past, Predict the Future</a:t>
            </a:r>
          </a:p>
        </p:txBody>
      </p:sp>
      <p:pic>
        <p:nvPicPr>
          <p:cNvPr id="16" name="Picture 15"/>
          <p:cNvPicPr>
            <a:picLocks/>
          </p:cNvPicPr>
          <p:nvPr/>
        </p:nvPicPr>
        <p:blipFill rotWithShape="1">
          <a:blip r:embed="rId4">
            <a:extLst>
              <a:ext uri="{28A0092B-C50C-407E-A947-70E740481C1C}">
                <a14:useLocalDpi xmlns:a14="http://schemas.microsoft.com/office/drawing/2010/main" val="0"/>
              </a:ext>
            </a:extLst>
          </a:blip>
          <a:srcRect l="4092" t="3789" r="5404" b="4724"/>
          <a:stretch/>
        </p:blipFill>
        <p:spPr>
          <a:xfrm>
            <a:off x="2264106" y="2167796"/>
            <a:ext cx="2286000" cy="1938528"/>
          </a:xfrm>
          <a:prstGeom prst="rect">
            <a:avLst/>
          </a:prstGeom>
        </p:spPr>
      </p:pic>
      <p:sp>
        <p:nvSpPr>
          <p:cNvPr id="30" name="Rectangle 29"/>
          <p:cNvSpPr/>
          <p:nvPr/>
        </p:nvSpPr>
        <p:spPr>
          <a:xfrm>
            <a:off x="5085486" y="4029248"/>
            <a:ext cx="2273850" cy="1128076"/>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Model response to marketing offers using historical data</a:t>
            </a:r>
          </a:p>
        </p:txBody>
      </p:sp>
      <p:pic>
        <p:nvPicPr>
          <p:cNvPr id="1026" name="Picture 2"/>
          <p:cNvPicPr>
            <a:picLocks noChangeAspect="1" noChangeArrowheads="1"/>
          </p:cNvPicPr>
          <p:nvPr/>
        </p:nvPicPr>
        <p:blipFill>
          <a:blip r:embed="rId5"/>
          <a:srcRect/>
          <a:stretch>
            <a:fillRect/>
          </a:stretch>
        </p:blipFill>
        <p:spPr bwMode="auto">
          <a:xfrm>
            <a:off x="7841542" y="2097966"/>
            <a:ext cx="2285715" cy="1969740"/>
          </a:xfrm>
          <a:prstGeom prst="rect">
            <a:avLst/>
          </a:prstGeom>
          <a:noFill/>
          <a:ln w="9525">
            <a:noFill/>
            <a:miter lim="800000"/>
            <a:headEnd/>
            <a:tailEnd/>
          </a:ln>
        </p:spPr>
      </p:pic>
      <p:sp>
        <p:nvSpPr>
          <p:cNvPr id="12" name="Freeform 11"/>
          <p:cNvSpPr/>
          <p:nvPr/>
        </p:nvSpPr>
        <p:spPr>
          <a:xfrm>
            <a:off x="7800870" y="1630230"/>
            <a:ext cx="2285715" cy="485422"/>
          </a:xfrm>
          <a:custGeom>
            <a:avLst/>
            <a:gdLst>
              <a:gd name="connsiteX0" fmla="*/ 0 w 2285715"/>
              <a:gd name="connsiteY0" fmla="*/ 0 h 333487"/>
              <a:gd name="connsiteX1" fmla="*/ 2285715 w 2285715"/>
              <a:gd name="connsiteY1" fmla="*/ 0 h 333487"/>
              <a:gd name="connsiteX2" fmla="*/ 2285715 w 2285715"/>
              <a:gd name="connsiteY2" fmla="*/ 333487 h 333487"/>
              <a:gd name="connsiteX3" fmla="*/ 0 w 2285715"/>
              <a:gd name="connsiteY3" fmla="*/ 333487 h 333487"/>
              <a:gd name="connsiteX4" fmla="*/ 0 w 2285715"/>
              <a:gd name="connsiteY4" fmla="*/ 0 h 3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15" h="333487">
                <a:moveTo>
                  <a:pt x="0" y="0"/>
                </a:moveTo>
                <a:lnTo>
                  <a:pt x="2285715" y="0"/>
                </a:lnTo>
                <a:lnTo>
                  <a:pt x="2285715" y="333487"/>
                </a:lnTo>
                <a:lnTo>
                  <a:pt x="0" y="333487"/>
                </a:lnTo>
                <a:lnTo>
                  <a:pt x="0" y="0"/>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600" b="1" dirty="0">
                <a:solidFill>
                  <a:schemeClr val="bg1"/>
                </a:solidFill>
              </a:rPr>
              <a:t>Deploy Insights on new projects</a:t>
            </a:r>
          </a:p>
        </p:txBody>
      </p:sp>
      <p:sp>
        <p:nvSpPr>
          <p:cNvPr id="14" name="Rectangle 13"/>
          <p:cNvSpPr/>
          <p:nvPr/>
        </p:nvSpPr>
        <p:spPr>
          <a:xfrm>
            <a:off x="7841541" y="4034132"/>
            <a:ext cx="2273850" cy="1128076"/>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465" tIns="77465" rIns="77465" bIns="77465" numCol="1" spcCol="1270" anchor="ctr" anchorCtr="0">
            <a:noAutofit/>
          </a:bodyPr>
          <a:lstStyle/>
          <a:p>
            <a:pPr algn="ctr" defTabSz="533400">
              <a:lnSpc>
                <a:spcPct val="90000"/>
              </a:lnSpc>
              <a:spcBef>
                <a:spcPct val="0"/>
              </a:spcBef>
              <a:spcAft>
                <a:spcPct val="35000"/>
              </a:spcAft>
            </a:pPr>
            <a:r>
              <a:rPr lang="en-US" sz="1600" dirty="0"/>
              <a:t>Leverage models to create insights on new customers</a:t>
            </a:r>
          </a:p>
        </p:txBody>
      </p:sp>
      <p:sp>
        <p:nvSpPr>
          <p:cNvPr id="13" name="Rectangle 12"/>
          <p:cNvSpPr/>
          <p:nvPr/>
        </p:nvSpPr>
        <p:spPr>
          <a:xfrm>
            <a:off x="2276257" y="1546206"/>
            <a:ext cx="2663215" cy="373380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5" name="Rectangle 14"/>
          <p:cNvSpPr/>
          <p:nvPr/>
        </p:nvSpPr>
        <p:spPr>
          <a:xfrm>
            <a:off x="4927322" y="1423524"/>
            <a:ext cx="2663215" cy="3733800"/>
          </a:xfrm>
          <a:prstGeom prst="rect">
            <a:avLst/>
          </a:prstGeom>
          <a:solidFill>
            <a:schemeClr val="bg1">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extLst>
      <p:ext uri="{BB962C8B-B14F-4D97-AF65-F5344CB8AC3E}">
        <p14:creationId xmlns:p14="http://schemas.microsoft.com/office/powerpoint/2010/main" val="1045773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42900" y="593726"/>
            <a:ext cx="10000932" cy="686435"/>
          </a:xfrm>
        </p:spPr>
        <p:txBody>
          <a:bodyPr/>
          <a:lstStyle/>
          <a:p>
            <a:pPr eaLnBrk="1" hangingPunct="1"/>
            <a:r>
              <a:rPr lang="en-US" sz="2800" b="0" dirty="0" smtClean="0"/>
              <a:t>Exercise 4: Deploy Insights On New Projects</a:t>
            </a:r>
            <a:endParaRPr lang="en-US" sz="2800" b="0" dirty="0"/>
          </a:p>
        </p:txBody>
      </p:sp>
      <p:sp>
        <p:nvSpPr>
          <p:cNvPr id="24579" name="Content Placeholder 2"/>
          <p:cNvSpPr>
            <a:spLocks noGrp="1"/>
          </p:cNvSpPr>
          <p:nvPr>
            <p:ph idx="1"/>
          </p:nvPr>
        </p:nvSpPr>
        <p:spPr>
          <a:xfrm>
            <a:off x="1866900" y="1219200"/>
            <a:ext cx="8305800" cy="4419600"/>
          </a:xfrm>
          <a:ln>
            <a:miter lim="800000"/>
            <a:headEnd/>
            <a:tailEnd/>
          </a:ln>
          <a:extLst/>
        </p:spPr>
        <p:txBody>
          <a:bodyPr/>
          <a:lstStyle/>
          <a:p>
            <a:pPr marL="0" indent="0">
              <a:buNone/>
            </a:pPr>
            <a:r>
              <a:rPr lang="en-AU" sz="1800" dirty="0"/>
              <a:t>Goal:</a:t>
            </a:r>
          </a:p>
          <a:p>
            <a:pPr lvl="1"/>
            <a:r>
              <a:rPr lang="en-AU" dirty="0"/>
              <a:t>Leverage predictive insights to score new consumers</a:t>
            </a:r>
          </a:p>
          <a:p>
            <a:pPr marL="0" indent="0">
              <a:buNone/>
            </a:pPr>
            <a:r>
              <a:rPr lang="en-AU" sz="1800" dirty="0"/>
              <a:t>Approach:</a:t>
            </a:r>
          </a:p>
          <a:p>
            <a:pPr lvl="1"/>
            <a:r>
              <a:rPr lang="en-US" dirty="0"/>
              <a:t>Use new customer records who have never received </a:t>
            </a:r>
            <a:br>
              <a:rPr lang="en-US" dirty="0"/>
            </a:br>
            <a:r>
              <a:rPr lang="en-US" dirty="0"/>
              <a:t>an offer</a:t>
            </a:r>
          </a:p>
          <a:p>
            <a:pPr lvl="1"/>
            <a:r>
              <a:rPr lang="en-US" dirty="0"/>
              <a:t>Leverage the text extraction and classification models</a:t>
            </a:r>
            <a:br>
              <a:rPr lang="en-US" dirty="0"/>
            </a:br>
            <a:r>
              <a:rPr lang="en-US" dirty="0"/>
              <a:t>used in exercise 3</a:t>
            </a:r>
          </a:p>
          <a:p>
            <a:pPr lvl="1"/>
            <a:r>
              <a:rPr lang="en-US" dirty="0"/>
              <a:t>Automatically generate scores of who is likely to respond</a:t>
            </a:r>
          </a:p>
          <a:p>
            <a:pPr lvl="1"/>
            <a:r>
              <a:rPr lang="en-US" dirty="0"/>
              <a:t>Review results</a:t>
            </a:r>
          </a:p>
          <a:p>
            <a:pPr lvl="1"/>
            <a:r>
              <a:rPr lang="en-US" dirty="0"/>
              <a:t>Deploy results for use by marketing team</a:t>
            </a:r>
          </a:p>
          <a:p>
            <a:pPr marL="0" indent="0">
              <a:buNone/>
            </a:pPr>
            <a:r>
              <a:rPr lang="en-AU" sz="1800" dirty="0"/>
              <a:t>Why?</a:t>
            </a:r>
            <a:endParaRPr lang="en-AU" dirty="0"/>
          </a:p>
          <a:p>
            <a:pPr lvl="1"/>
            <a:r>
              <a:rPr lang="en-US" dirty="0"/>
              <a:t>Create models on large populations for robust, representative results, and easily score smaller record batches when necessary, on-demand. </a:t>
            </a:r>
          </a:p>
          <a:p>
            <a:pPr lvl="1"/>
            <a:r>
              <a:rPr lang="en-US" dirty="0"/>
              <a:t>Apply consistent and seamless methodology over many model scoring iterations, </a:t>
            </a:r>
            <a:r>
              <a:rPr lang="en-US"/>
              <a:t>ensuring quality control. </a:t>
            </a:r>
            <a:endParaRPr lang="en-US" dirty="0"/>
          </a:p>
          <a:p>
            <a:pPr lvl="1"/>
            <a:endParaRPr lang="en-AU" dirty="0"/>
          </a:p>
        </p:txBody>
      </p:sp>
      <p:pic>
        <p:nvPicPr>
          <p:cNvPr id="6" name="Picture 2"/>
          <p:cNvPicPr>
            <a:picLocks noChangeAspect="1" noChangeArrowheads="1"/>
          </p:cNvPicPr>
          <p:nvPr/>
        </p:nvPicPr>
        <p:blipFill>
          <a:blip r:embed="rId3"/>
          <a:srcRect/>
          <a:stretch>
            <a:fillRect/>
          </a:stretch>
        </p:blipFill>
        <p:spPr bwMode="auto">
          <a:xfrm>
            <a:off x="8473177" y="1219200"/>
            <a:ext cx="1956221" cy="1685795"/>
          </a:xfrm>
          <a:prstGeom prst="rect">
            <a:avLst/>
          </a:prstGeom>
          <a:noFill/>
          <a:ln w="9525">
            <a:noFill/>
            <a:miter lim="800000"/>
            <a:headEnd/>
            <a:tailEnd/>
          </a:ln>
        </p:spPr>
      </p:pic>
    </p:spTree>
    <p:extLst>
      <p:ext uri="{BB962C8B-B14F-4D97-AF65-F5344CB8AC3E}">
        <p14:creationId xmlns:p14="http://schemas.microsoft.com/office/powerpoint/2010/main" val="210669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83859" y="892733"/>
            <a:ext cx="5310965" cy="5168823"/>
          </a:xfrm>
          <a:prstGeom prst="rect">
            <a:avLst/>
          </a:prstGeom>
        </p:spPr>
      </p:pic>
      <p:sp>
        <p:nvSpPr>
          <p:cNvPr id="3" name="Rectangle 2"/>
          <p:cNvSpPr/>
          <p:nvPr/>
        </p:nvSpPr>
        <p:spPr>
          <a:xfrm>
            <a:off x="2381741" y="2406700"/>
            <a:ext cx="7315200" cy="1754326"/>
          </a:xfrm>
          <a:prstGeom prst="rect">
            <a:avLst/>
          </a:prstGeom>
        </p:spPr>
        <p:txBody>
          <a:bodyPr wrap="square">
            <a:spAutoFit/>
          </a:bodyPr>
          <a:lstStyle/>
          <a:p>
            <a:pPr algn="ctr"/>
            <a:r>
              <a:rPr lang="en-US" sz="3600" b="1" cap="all"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Portfolio</a:t>
            </a:r>
          </a:p>
          <a:p>
            <a:pPr algn="ctr"/>
            <a:r>
              <a:rPr lang="en-US" sz="3600" b="1" cap="all"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Implementation and deployment</a:t>
            </a:r>
            <a:endParaRPr lang="en-US" sz="32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40125"/>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13"/>
          <p:cNvSpPr/>
          <p:nvPr/>
        </p:nvSpPr>
        <p:spPr>
          <a:xfrm>
            <a:off x="8073196" y="1734691"/>
            <a:ext cx="1828800" cy="2887888"/>
          </a:xfrm>
          <a:prstGeom prst="roundRect">
            <a:avLst>
              <a:gd name="adj" fmla="val 0"/>
            </a:avLst>
          </a:prstGeom>
          <a:solidFill>
            <a:srgbClr val="B3E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13"/>
          <p:cNvSpPr/>
          <p:nvPr/>
        </p:nvSpPr>
        <p:spPr>
          <a:xfrm>
            <a:off x="6019213" y="1734605"/>
            <a:ext cx="1828800" cy="2883237"/>
          </a:xfrm>
          <a:prstGeom prst="roundRect">
            <a:avLst>
              <a:gd name="adj" fmla="val 0"/>
            </a:avLst>
          </a:prstGeom>
          <a:solidFill>
            <a:srgbClr val="B3E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789113" y="1223745"/>
            <a:ext cx="8584973" cy="5247565"/>
            <a:chOff x="0" y="0"/>
            <a:chExt cx="12192000" cy="6858000"/>
          </a:xfrm>
          <a:solidFill>
            <a:schemeClr val="accent5"/>
          </a:solidFill>
        </p:grpSpPr>
        <p:sp>
          <p:nvSpPr>
            <p:cNvPr id="8" name="Rounded Rectangle 7"/>
            <p:cNvSpPr/>
            <p:nvPr/>
          </p:nvSpPr>
          <p:spPr>
            <a:xfrm>
              <a:off x="0" y="0"/>
              <a:ext cx="12192000" cy="489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6368143"/>
              <a:ext cx="12192000" cy="489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150223"/>
              <a:ext cx="2155371" cy="638120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531103" y="1694035"/>
            <a:ext cx="6803522" cy="4195960"/>
            <a:chOff x="2312126" y="666206"/>
            <a:chExt cx="10468620" cy="5584373"/>
          </a:xfrm>
        </p:grpSpPr>
        <p:sp>
          <p:nvSpPr>
            <p:cNvPr id="11" name="Rounded Rectangle 10"/>
            <p:cNvSpPr/>
            <p:nvPr/>
          </p:nvSpPr>
          <p:spPr>
            <a:xfrm>
              <a:off x="2312126" y="4816758"/>
              <a:ext cx="10468620" cy="1433821"/>
            </a:xfrm>
            <a:prstGeom prst="roundRect">
              <a:avLst>
                <a:gd name="adj" fmla="val 6537"/>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12126" y="666206"/>
              <a:ext cx="378823" cy="4297680"/>
            </a:xfrm>
            <a:prstGeom prst="roundRect">
              <a:avLst>
                <a:gd name="adj" fmla="val 16882"/>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401923" y="666206"/>
              <a:ext cx="378823" cy="4297680"/>
            </a:xfrm>
            <a:prstGeom prst="roundRect">
              <a:avLst>
                <a:gd name="adj" fmla="val 16882"/>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le 13"/>
          <p:cNvSpPr/>
          <p:nvPr/>
        </p:nvSpPr>
        <p:spPr>
          <a:xfrm>
            <a:off x="3963732" y="1734413"/>
            <a:ext cx="1828800" cy="2873035"/>
          </a:xfrm>
          <a:prstGeom prst="roundRect">
            <a:avLst>
              <a:gd name="adj" fmla="val 0"/>
            </a:avLst>
          </a:prstGeom>
          <a:solidFill>
            <a:srgbClr val="B3E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789111" y="3162841"/>
            <a:ext cx="1499100" cy="1200329"/>
          </a:xfrm>
          <a:prstGeom prst="rect">
            <a:avLst/>
          </a:prstGeom>
          <a:noFill/>
        </p:spPr>
        <p:txBody>
          <a:bodyPr wrap="square" rtlCol="0">
            <a:spAutoFit/>
          </a:bodyPr>
          <a:lstStyle/>
          <a:p>
            <a:pPr algn="ctr"/>
            <a:r>
              <a:rPr lang="en-US" dirty="0">
                <a:ea typeface="Arial" charset="0"/>
                <a:cs typeface="Arial" charset="0"/>
              </a:rPr>
              <a:t>Data Science</a:t>
            </a:r>
          </a:p>
          <a:p>
            <a:pPr algn="ctr"/>
            <a:r>
              <a:rPr lang="en-US" dirty="0">
                <a:ea typeface="Arial" charset="0"/>
                <a:cs typeface="Arial" charset="0"/>
              </a:rPr>
              <a:t>&amp; Machine Learning</a:t>
            </a:r>
          </a:p>
        </p:txBody>
      </p:sp>
      <p:sp>
        <p:nvSpPr>
          <p:cNvPr id="26" name="TextBox 25"/>
          <p:cNvSpPr txBox="1"/>
          <p:nvPr/>
        </p:nvSpPr>
        <p:spPr>
          <a:xfrm>
            <a:off x="1789111" y="4512406"/>
            <a:ext cx="1499100" cy="1569660"/>
          </a:xfrm>
          <a:prstGeom prst="rect">
            <a:avLst/>
          </a:prstGeom>
          <a:noFill/>
        </p:spPr>
        <p:txBody>
          <a:bodyPr wrap="square" rtlCol="0">
            <a:spAutoFit/>
          </a:bodyPr>
          <a:lstStyle/>
          <a:p>
            <a:pPr algn="ctr"/>
            <a:r>
              <a:rPr lang="en-US" sz="1600" i="1" dirty="0">
                <a:ea typeface=""/>
              </a:rPr>
              <a:t>Embrace new ways to develop insights and streamline operations</a:t>
            </a:r>
            <a:endParaRPr lang="en-US" sz="2000" i="1" dirty="0">
              <a:ea typeface=""/>
            </a:endParaRPr>
          </a:p>
        </p:txBody>
      </p:sp>
      <p:sp>
        <p:nvSpPr>
          <p:cNvPr id="27" name="TextBox 26"/>
          <p:cNvSpPr txBox="1"/>
          <p:nvPr/>
        </p:nvSpPr>
        <p:spPr>
          <a:xfrm>
            <a:off x="4060882" y="2678441"/>
            <a:ext cx="1634503" cy="646331"/>
          </a:xfrm>
          <a:prstGeom prst="rect">
            <a:avLst/>
          </a:prstGeom>
          <a:noFill/>
        </p:spPr>
        <p:txBody>
          <a:bodyPr wrap="square" rtlCol="0">
            <a:spAutoFit/>
          </a:bodyPr>
          <a:lstStyle/>
          <a:p>
            <a:pPr algn="ctr"/>
            <a:r>
              <a:rPr lang="en-US" dirty="0">
                <a:ea typeface="Arial" charset="0"/>
                <a:cs typeface="Arial" charset="0"/>
              </a:rPr>
              <a:t>Unified Governance</a:t>
            </a:r>
          </a:p>
        </p:txBody>
      </p:sp>
      <p:sp>
        <p:nvSpPr>
          <p:cNvPr id="28" name="TextBox 27"/>
          <p:cNvSpPr txBox="1"/>
          <p:nvPr/>
        </p:nvSpPr>
        <p:spPr>
          <a:xfrm>
            <a:off x="4141092" y="3435934"/>
            <a:ext cx="1513255" cy="1077218"/>
          </a:xfrm>
          <a:prstGeom prst="rect">
            <a:avLst/>
          </a:prstGeom>
          <a:noFill/>
        </p:spPr>
        <p:txBody>
          <a:bodyPr wrap="square" rtlCol="0">
            <a:spAutoFit/>
          </a:bodyPr>
          <a:lstStyle/>
          <a:p>
            <a:pPr algn="ctr">
              <a:defRPr/>
            </a:pPr>
            <a:r>
              <a:rPr lang="en-US" sz="1600" i="1" dirty="0">
                <a:ea typeface=""/>
              </a:rPr>
              <a:t>Enable better insight and compliance across all data</a:t>
            </a:r>
          </a:p>
        </p:txBody>
      </p:sp>
      <p:sp>
        <p:nvSpPr>
          <p:cNvPr id="29" name="TextBox 28"/>
          <p:cNvSpPr txBox="1"/>
          <p:nvPr/>
        </p:nvSpPr>
        <p:spPr>
          <a:xfrm>
            <a:off x="6035603" y="2678441"/>
            <a:ext cx="1796023" cy="646331"/>
          </a:xfrm>
          <a:prstGeom prst="rect">
            <a:avLst/>
          </a:prstGeom>
          <a:noFill/>
        </p:spPr>
        <p:txBody>
          <a:bodyPr wrap="square" rtlCol="0">
            <a:spAutoFit/>
          </a:bodyPr>
          <a:lstStyle/>
          <a:p>
            <a:pPr algn="ctr"/>
            <a:r>
              <a:rPr lang="en-US" dirty="0">
                <a:ea typeface="Arial" charset="0"/>
                <a:cs typeface="Arial" charset="0"/>
              </a:rPr>
              <a:t>Hybrid Data Management</a:t>
            </a:r>
          </a:p>
        </p:txBody>
      </p:sp>
      <p:sp>
        <p:nvSpPr>
          <p:cNvPr id="30" name="TextBox 29"/>
          <p:cNvSpPr txBox="1"/>
          <p:nvPr/>
        </p:nvSpPr>
        <p:spPr>
          <a:xfrm>
            <a:off x="6035603" y="3435934"/>
            <a:ext cx="1778949" cy="1077218"/>
          </a:xfrm>
          <a:prstGeom prst="rect">
            <a:avLst/>
          </a:prstGeom>
          <a:noFill/>
        </p:spPr>
        <p:txBody>
          <a:bodyPr wrap="square" rtlCol="0">
            <a:spAutoFit/>
          </a:bodyPr>
          <a:lstStyle/>
          <a:p>
            <a:pPr algn="ctr"/>
            <a:r>
              <a:rPr lang="en-US" sz="1600" i="1" dirty="0">
                <a:ea typeface=""/>
              </a:rPr>
              <a:t>Unify the approach to data and content on the path to cloud</a:t>
            </a:r>
          </a:p>
        </p:txBody>
      </p:sp>
      <p:sp>
        <p:nvSpPr>
          <p:cNvPr id="31" name="TextBox 30"/>
          <p:cNvSpPr txBox="1"/>
          <p:nvPr/>
        </p:nvSpPr>
        <p:spPr>
          <a:xfrm>
            <a:off x="8073196" y="2678441"/>
            <a:ext cx="1828800" cy="646331"/>
          </a:xfrm>
          <a:prstGeom prst="rect">
            <a:avLst/>
          </a:prstGeom>
          <a:noFill/>
        </p:spPr>
        <p:txBody>
          <a:bodyPr wrap="square" rtlCol="0">
            <a:spAutoFit/>
          </a:bodyPr>
          <a:lstStyle/>
          <a:p>
            <a:pPr algn="ctr"/>
            <a:r>
              <a:rPr lang="en-US" dirty="0">
                <a:ea typeface="Arial" charset="0"/>
                <a:cs typeface="Arial" charset="0"/>
              </a:rPr>
              <a:t>Data Analytics &amp; Visualization</a:t>
            </a:r>
          </a:p>
        </p:txBody>
      </p:sp>
      <p:sp>
        <p:nvSpPr>
          <p:cNvPr id="32" name="TextBox 31"/>
          <p:cNvSpPr txBox="1"/>
          <p:nvPr/>
        </p:nvSpPr>
        <p:spPr>
          <a:xfrm>
            <a:off x="8073197" y="3435934"/>
            <a:ext cx="1828799" cy="1077218"/>
          </a:xfrm>
          <a:prstGeom prst="rect">
            <a:avLst/>
          </a:prstGeom>
          <a:noFill/>
        </p:spPr>
        <p:txBody>
          <a:bodyPr wrap="square" rtlCol="0">
            <a:spAutoFit/>
          </a:bodyPr>
          <a:lstStyle/>
          <a:p>
            <a:pPr algn="ctr"/>
            <a:r>
              <a:rPr lang="en-US" sz="1600" i="1" dirty="0">
                <a:ea typeface=""/>
              </a:rPr>
              <a:t>Empower all to make data-driven decisions quickly and easily</a:t>
            </a:r>
          </a:p>
        </p:txBody>
      </p:sp>
      <p:sp>
        <p:nvSpPr>
          <p:cNvPr id="33" name="TextBox 32"/>
          <p:cNvSpPr txBox="1"/>
          <p:nvPr/>
        </p:nvSpPr>
        <p:spPr>
          <a:xfrm>
            <a:off x="5388635" y="5021159"/>
            <a:ext cx="4699795" cy="369332"/>
          </a:xfrm>
          <a:prstGeom prst="rect">
            <a:avLst/>
          </a:prstGeom>
          <a:noFill/>
        </p:spPr>
        <p:txBody>
          <a:bodyPr wrap="square" rtlCol="0">
            <a:spAutoFit/>
          </a:bodyPr>
          <a:lstStyle/>
          <a:p>
            <a:pPr algn="ctr"/>
            <a:r>
              <a:rPr lang="en-US" dirty="0">
                <a:ea typeface="Arial" charset="0"/>
                <a:cs typeface="Arial" charset="0"/>
              </a:rPr>
              <a:t>Open Source: Hadoop, Spark</a:t>
            </a:r>
            <a:r>
              <a:rPr lang="en-US" dirty="0"/>
              <a:t> </a:t>
            </a:r>
            <a:r>
              <a:rPr lang="en-US" dirty="0">
                <a:ea typeface="Arial" charset="0"/>
                <a:cs typeface="Arial" charset="0"/>
              </a:rPr>
              <a:t>&amp; more</a:t>
            </a:r>
          </a:p>
        </p:txBody>
      </p:sp>
      <p:sp>
        <p:nvSpPr>
          <p:cNvPr id="34" name="TextBox 33"/>
          <p:cNvSpPr txBox="1"/>
          <p:nvPr/>
        </p:nvSpPr>
        <p:spPr>
          <a:xfrm>
            <a:off x="5388635" y="5390491"/>
            <a:ext cx="4513361" cy="338554"/>
          </a:xfrm>
          <a:prstGeom prst="rect">
            <a:avLst/>
          </a:prstGeom>
          <a:noFill/>
        </p:spPr>
        <p:txBody>
          <a:bodyPr wrap="square" rtlCol="0">
            <a:spAutoFit/>
          </a:bodyPr>
          <a:lstStyle/>
          <a:p>
            <a:pPr algn="ctr"/>
            <a:r>
              <a:rPr lang="en-US" sz="1600" i="1" dirty="0"/>
              <a:t>Commit to openness—for speed and innovation</a:t>
            </a:r>
          </a:p>
        </p:txBody>
      </p:sp>
      <p:sp>
        <p:nvSpPr>
          <p:cNvPr id="35" name="Title 1"/>
          <p:cNvSpPr txBox="1">
            <a:spLocks/>
          </p:cNvSpPr>
          <p:nvPr/>
        </p:nvSpPr>
        <p:spPr>
          <a:xfrm>
            <a:off x="357188" y="593725"/>
            <a:ext cx="9977437" cy="501650"/>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800" b="0" kern="0" dirty="0" smtClean="0"/>
              <a:t>Our Portfolio: Power Behind And Across Your Firewall</a:t>
            </a:r>
            <a:r>
              <a:rPr lang="en-US" sz="2800" b="0" kern="0" dirty="0"/>
              <a:t/>
            </a:r>
            <a:br>
              <a:rPr lang="en-US" sz="2800" b="0" kern="0" dirty="0"/>
            </a:br>
            <a:endParaRPr lang="en-US" sz="2800" b="0" kern="0" dirty="0"/>
          </a:p>
        </p:txBody>
      </p:sp>
      <p:pic>
        <p:nvPicPr>
          <p:cNvPr id="4" name="Picture 3"/>
          <p:cNvPicPr>
            <a:picLocks noChangeAspect="1"/>
          </p:cNvPicPr>
          <p:nvPr/>
        </p:nvPicPr>
        <p:blipFill>
          <a:blip r:embed="rId3">
            <a:lum bright="100000"/>
            <a:extLst>
              <a:ext uri="{28A0092B-C50C-407E-A947-70E740481C1C}">
                <a14:useLocalDpi xmlns:a14="http://schemas.microsoft.com/office/drawing/2010/main" val="0"/>
              </a:ext>
            </a:extLst>
          </a:blip>
          <a:stretch>
            <a:fillRect/>
          </a:stretch>
        </p:blipFill>
        <p:spPr>
          <a:xfrm>
            <a:off x="2025950" y="1999189"/>
            <a:ext cx="1025425" cy="1033194"/>
          </a:xfrm>
          <a:prstGeom prst="rect">
            <a:avLst/>
          </a:prstGeom>
          <a:noFill/>
          <a:ln>
            <a:noFill/>
          </a:ln>
          <a:effectLst>
            <a:outerShdw blurRad="12700" dist="12700" dir="2700000" algn="tl" rotWithShape="0">
              <a:prstClr val="black">
                <a:alpha val="40000"/>
              </a:prstClr>
            </a:outerShdw>
          </a:effectLst>
        </p:spPr>
      </p:pic>
      <p:pic>
        <p:nvPicPr>
          <p:cNvPr id="5" name="Picture 4"/>
          <p:cNvPicPr>
            <a:picLocks noChangeAspect="1"/>
          </p:cNvPicPr>
          <p:nvPr/>
        </p:nvPicPr>
        <p:blipFill>
          <a:blip r:embed="rId4">
            <a:lum bright="100000"/>
            <a:extLst>
              <a:ext uri="{28A0092B-C50C-407E-A947-70E740481C1C}">
                <a14:useLocalDpi xmlns:a14="http://schemas.microsoft.com/office/drawing/2010/main" val="0"/>
              </a:ext>
            </a:extLst>
          </a:blip>
          <a:stretch>
            <a:fillRect/>
          </a:stretch>
        </p:blipFill>
        <p:spPr>
          <a:xfrm>
            <a:off x="6562031" y="1888377"/>
            <a:ext cx="743167" cy="765687"/>
          </a:xfrm>
          <a:prstGeom prst="rect">
            <a:avLst/>
          </a:prstGeom>
          <a:noFill/>
          <a:ln>
            <a:noFill/>
          </a:ln>
          <a:effectLst>
            <a:outerShdw blurRad="12700" dist="12700" dir="2700000" algn="tl" rotWithShape="0">
              <a:prstClr val="black">
                <a:alpha val="40000"/>
              </a:prstClr>
            </a:outerShdw>
          </a:effectLst>
        </p:spPr>
      </p:pic>
      <p:pic>
        <p:nvPicPr>
          <p:cNvPr id="6" name="Picture 5"/>
          <p:cNvPicPr>
            <a:picLocks noChangeAspect="1"/>
          </p:cNvPicPr>
          <p:nvPr/>
        </p:nvPicPr>
        <p:blipFill>
          <a:blip r:embed="rId5">
            <a:lum bright="100000"/>
            <a:extLst>
              <a:ext uri="{28A0092B-C50C-407E-A947-70E740481C1C}">
                <a14:useLocalDpi xmlns:a14="http://schemas.microsoft.com/office/drawing/2010/main" val="0"/>
              </a:ext>
            </a:extLst>
          </a:blip>
          <a:stretch>
            <a:fillRect/>
          </a:stretch>
        </p:blipFill>
        <p:spPr>
          <a:xfrm>
            <a:off x="4620321" y="5005594"/>
            <a:ext cx="771317" cy="731906"/>
          </a:xfrm>
          <a:prstGeom prst="rect">
            <a:avLst/>
          </a:prstGeom>
          <a:noFill/>
          <a:ln>
            <a:noFill/>
          </a:ln>
          <a:effectLst>
            <a:outerShdw blurRad="12700" dist="12700" dir="2700000" algn="tl" rotWithShape="0">
              <a:prstClr val="black">
                <a:alpha val="40000"/>
              </a:prstClr>
            </a:outerShdw>
          </a:effectLst>
        </p:spPr>
      </p:pic>
      <p:pic>
        <p:nvPicPr>
          <p:cNvPr id="7" name="Picture 6"/>
          <p:cNvPicPr>
            <a:picLocks noChangeAspect="1"/>
          </p:cNvPicPr>
          <p:nvPr/>
        </p:nvPicPr>
        <p:blipFill>
          <a:blip r:embed="rId6">
            <a:lum bright="100000"/>
            <a:extLst>
              <a:ext uri="{28A0092B-C50C-407E-A947-70E740481C1C}">
                <a14:useLocalDpi xmlns:a14="http://schemas.microsoft.com/office/drawing/2010/main" val="0"/>
              </a:ext>
            </a:extLst>
          </a:blip>
          <a:stretch>
            <a:fillRect/>
          </a:stretch>
        </p:blipFill>
        <p:spPr>
          <a:xfrm>
            <a:off x="4495289" y="1882746"/>
            <a:ext cx="765686" cy="776946"/>
          </a:xfrm>
          <a:prstGeom prst="rect">
            <a:avLst/>
          </a:prstGeom>
          <a:noFill/>
          <a:ln>
            <a:noFill/>
          </a:ln>
          <a:effectLst>
            <a:outerShdw blurRad="12700" dist="12700" dir="2700000" algn="tl" rotWithShape="0">
              <a:prstClr val="black">
                <a:alpha val="40000"/>
              </a:prstClr>
            </a:outerShdw>
          </a:effectLst>
        </p:spPr>
      </p:pic>
      <p:pic>
        <p:nvPicPr>
          <p:cNvPr id="15" name="Picture 14"/>
          <p:cNvPicPr>
            <a:picLocks noChangeAspect="1"/>
          </p:cNvPicPr>
          <p:nvPr/>
        </p:nvPicPr>
        <p:blipFill>
          <a:blip r:embed="rId7">
            <a:lum bright="100000"/>
            <a:extLst>
              <a:ext uri="{28A0092B-C50C-407E-A947-70E740481C1C}">
                <a14:useLocalDpi xmlns:a14="http://schemas.microsoft.com/office/drawing/2010/main" val="0"/>
              </a:ext>
            </a:extLst>
          </a:blip>
          <a:stretch>
            <a:fillRect/>
          </a:stretch>
        </p:blipFill>
        <p:spPr>
          <a:xfrm>
            <a:off x="8596308" y="1882746"/>
            <a:ext cx="782576" cy="776946"/>
          </a:xfrm>
          <a:prstGeom prst="rect">
            <a:avLst/>
          </a:prstGeom>
          <a:noFill/>
          <a:ln>
            <a:noFill/>
          </a:ln>
          <a:effectLst>
            <a:outerShdw blurRad="12700" dist="12700" dir="2700000" algn="tl" rotWithShape="0">
              <a:prstClr val="black">
                <a:alpha val="40000"/>
              </a:prstClr>
            </a:outerShdw>
          </a:effectLst>
        </p:spPr>
      </p:pic>
    </p:spTree>
    <p:extLst>
      <p:ext uri="{BB962C8B-B14F-4D97-AF65-F5344CB8AC3E}">
        <p14:creationId xmlns:p14="http://schemas.microsoft.com/office/powerpoint/2010/main" val="1125700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407198" y="1692589"/>
            <a:ext cx="7204259" cy="3399086"/>
          </a:xfrm>
          <a:prstGeom prst="ellipse">
            <a:avLst/>
          </a:prstGeom>
          <a:noFill/>
          <a:ln w="127000" cap="flat">
            <a:solidFill>
              <a:srgbClr val="0070C0">
                <a:alpha val="21000"/>
              </a:srgbClr>
            </a:solidFill>
            <a:miter lim="400000"/>
          </a:ln>
          <a:effectLst>
            <a:outerShdw blurRad="38100" dist="25400" dir="5400000" rotWithShape="0">
              <a:srgbClr val="000000">
                <a:alpha val="21000"/>
              </a:srgbClr>
            </a:outerShdw>
          </a:effectLst>
          <a:sp3d/>
        </p:spPr>
        <p:style>
          <a:lnRef idx="0">
            <a:scrgbClr r="0" g="0" b="0"/>
          </a:lnRef>
          <a:fillRef idx="0">
            <a:scrgbClr r="0" g="0" b="0"/>
          </a:fillRef>
          <a:effectRef idx="0">
            <a:scrgbClr r="0" g="0" b="0"/>
          </a:effectRef>
          <a:fontRef idx="none"/>
        </p:style>
        <p:txBody>
          <a:bodyPr spcFirstLastPara="1" wrap="square" lIns="19050" tIns="19050" rIns="19050" bIns="19050" spcCol="381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200" kern="0" dirty="0">
              <a:solidFill>
                <a:srgbClr val="FFFFFF"/>
              </a:solidFill>
              <a:sym typeface="Helvetica Light"/>
            </a:endParaRPr>
          </a:p>
        </p:txBody>
      </p:sp>
      <p:grpSp>
        <p:nvGrpSpPr>
          <p:cNvPr id="3" name="Group 2"/>
          <p:cNvGrpSpPr>
            <a:grpSpLocks/>
          </p:cNvGrpSpPr>
          <p:nvPr/>
        </p:nvGrpSpPr>
        <p:grpSpPr bwMode="auto">
          <a:xfrm>
            <a:off x="2791441" y="4334510"/>
            <a:ext cx="2700338" cy="1223367"/>
            <a:chOff x="5019675" y="8723367"/>
            <a:chExt cx="7200900" cy="3262258"/>
          </a:xfrm>
        </p:grpSpPr>
        <p:sp>
          <p:nvSpPr>
            <p:cNvPr id="33" name="TextBox 32"/>
            <p:cNvSpPr txBox="1"/>
            <p:nvPr/>
          </p:nvSpPr>
          <p:spPr bwMode="auto">
            <a:xfrm>
              <a:off x="6956373" y="8723367"/>
              <a:ext cx="3406917" cy="53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latin typeface="HelvNeue Medium for IBM"/>
                  <a:cs typeface="HelvNeue Medium for IBM"/>
                  <a:sym typeface="Helvetica Light"/>
                </a:rPr>
                <a:t>What should we do?</a:t>
              </a:r>
            </a:p>
          </p:txBody>
        </p:sp>
        <p:sp>
          <p:nvSpPr>
            <p:cNvPr id="34" name="Rectangle 33"/>
            <p:cNvSpPr/>
            <p:nvPr/>
          </p:nvSpPr>
          <p:spPr bwMode="auto">
            <a:xfrm>
              <a:off x="5019675" y="9353591"/>
              <a:ext cx="7200900" cy="2632034"/>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kern="0" dirty="0">
                <a:sym typeface="Helvetica Light" charset="0"/>
              </a:endParaRPr>
            </a:p>
          </p:txBody>
        </p:sp>
        <p:pic>
          <p:nvPicPr>
            <p:cNvPr id="35" name="Picture 34" descr="IBM cop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8854" y="10375974"/>
              <a:ext cx="1561854" cy="6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bwMode="auto">
            <a:xfrm>
              <a:off x="7452061" y="10169979"/>
              <a:ext cx="2004824" cy="53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solidFill>
                    <a:srgbClr val="FFFFFF"/>
                  </a:solidFill>
                  <a:latin typeface="HelvNeue Medium for IBM"/>
                  <a:cs typeface="HelvNeue Medium for IBM"/>
                  <a:sym typeface="Helvetica Light"/>
                </a:rPr>
                <a:t>Prescriptive</a:t>
              </a:r>
            </a:p>
          </p:txBody>
        </p:sp>
        <p:sp>
          <p:nvSpPr>
            <p:cNvPr id="37" name="TextBox 36"/>
            <p:cNvSpPr txBox="1"/>
            <p:nvPr/>
          </p:nvSpPr>
          <p:spPr bwMode="auto">
            <a:xfrm>
              <a:off x="7280760" y="9809121"/>
              <a:ext cx="2205736" cy="361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788" kern="0" dirty="0">
                  <a:solidFill>
                    <a:srgbClr val="499AF7"/>
                  </a:solidFill>
                  <a:latin typeface="HelvNeue Light for IBM"/>
                  <a:cs typeface="HelvNeue Light for IBM"/>
                  <a:sym typeface="Helvetica Light"/>
                </a:rPr>
                <a:t>IBM </a:t>
              </a:r>
              <a:r>
                <a:rPr lang="en-US" sz="788" kern="0" dirty="0">
                  <a:solidFill>
                    <a:srgbClr val="499AF7"/>
                  </a:solidFill>
                  <a:latin typeface="HelvNeue Medium for IBM"/>
                  <a:cs typeface="HelvNeue Medium for IBM"/>
                  <a:sym typeface="Helvetica Light"/>
                </a:rPr>
                <a:t>ILOG CPLEX</a:t>
              </a:r>
            </a:p>
          </p:txBody>
        </p:sp>
      </p:grpSp>
      <p:grpSp>
        <p:nvGrpSpPr>
          <p:cNvPr id="4" name="Group 3"/>
          <p:cNvGrpSpPr>
            <a:grpSpLocks/>
          </p:cNvGrpSpPr>
          <p:nvPr/>
        </p:nvGrpSpPr>
        <p:grpSpPr bwMode="auto">
          <a:xfrm>
            <a:off x="1579714" y="2701701"/>
            <a:ext cx="2700338" cy="1228095"/>
            <a:chOff x="8591550" y="3154429"/>
            <a:chExt cx="7200900" cy="3274946"/>
          </a:xfrm>
        </p:grpSpPr>
        <p:sp>
          <p:nvSpPr>
            <p:cNvPr id="27" name="Rectangle 26"/>
            <p:cNvSpPr/>
            <p:nvPr/>
          </p:nvSpPr>
          <p:spPr bwMode="auto">
            <a:xfrm>
              <a:off x="8591550" y="3819504"/>
              <a:ext cx="7200900" cy="2609871"/>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kern="0" dirty="0">
                <a:sym typeface="Helvetica Light" charset="0"/>
              </a:endParaRPr>
            </a:p>
          </p:txBody>
        </p:sp>
        <p:sp>
          <p:nvSpPr>
            <p:cNvPr id="28" name="TextBox 27"/>
            <p:cNvSpPr txBox="1"/>
            <p:nvPr/>
          </p:nvSpPr>
          <p:spPr bwMode="auto">
            <a:xfrm>
              <a:off x="9200942" y="3154429"/>
              <a:ext cx="2953802" cy="5309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latin typeface="HelvNeue Medium for IBM"/>
                  <a:cs typeface="HelvNeue Medium for IBM"/>
                  <a:sym typeface="Helvetica Light"/>
                </a:rPr>
                <a:t>What is </a:t>
              </a:r>
              <a:r>
                <a:rPr lang="en-US" sz="1200" kern="0" dirty="0" smtClean="0">
                  <a:latin typeface="HelvNeue Medium for IBM"/>
                  <a:cs typeface="HelvNeue Medium for IBM"/>
                  <a:sym typeface="Helvetica Light"/>
                </a:rPr>
                <a:t>our plan?</a:t>
              </a:r>
              <a:endParaRPr lang="en-US" sz="1200" kern="0" dirty="0">
                <a:latin typeface="HelvNeue Medium for IBM"/>
                <a:cs typeface="HelvNeue Medium for IBM"/>
                <a:sym typeface="Helvetica Light"/>
              </a:endParaRPr>
            </a:p>
          </p:txBody>
        </p:sp>
        <p:pic>
          <p:nvPicPr>
            <p:cNvPr id="29" name="Picture 28" descr="planning analytic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70988" y="4343400"/>
              <a:ext cx="162718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bwMode="auto">
            <a:xfrm>
              <a:off x="11318485" y="4694719"/>
              <a:ext cx="1500413" cy="5309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solidFill>
                    <a:srgbClr val="FFFFFF"/>
                  </a:solidFill>
                  <a:latin typeface="HelvNeue Medium for IBM"/>
                  <a:cs typeface="HelvNeue Medium for IBM"/>
                  <a:sym typeface="Helvetica Light"/>
                </a:rPr>
                <a:t>Planning</a:t>
              </a:r>
            </a:p>
          </p:txBody>
        </p:sp>
        <p:sp>
          <p:nvSpPr>
            <p:cNvPr id="31" name="TextBox 30"/>
            <p:cNvSpPr txBox="1"/>
            <p:nvPr/>
          </p:nvSpPr>
          <p:spPr bwMode="auto">
            <a:xfrm>
              <a:off x="11268664" y="5179560"/>
              <a:ext cx="2838386" cy="782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en-US" sz="788" kern="0" dirty="0">
                  <a:solidFill>
                    <a:srgbClr val="CCCCCC"/>
                  </a:solidFill>
                  <a:latin typeface="HelvNeue Light for IBM"/>
                  <a:cs typeface="HelvNeue Light for IBM"/>
                  <a:sym typeface="Helvetica Light"/>
                </a:rPr>
                <a:t>Planning, budgeting, and </a:t>
              </a:r>
            </a:p>
            <a:p>
              <a:pPr>
                <a:lnSpc>
                  <a:spcPct val="110000"/>
                </a:lnSpc>
                <a:defRPr/>
              </a:pPr>
              <a:r>
                <a:rPr lang="en-US" sz="788" kern="0" dirty="0">
                  <a:solidFill>
                    <a:srgbClr val="CCCCCC"/>
                  </a:solidFill>
                  <a:latin typeface="HelvNeue Light for IBM"/>
                  <a:cs typeface="HelvNeue Light for IBM"/>
                  <a:sym typeface="Helvetica Light"/>
                </a:rPr>
                <a:t>forecasting</a:t>
              </a:r>
            </a:p>
          </p:txBody>
        </p:sp>
        <p:sp>
          <p:nvSpPr>
            <p:cNvPr id="32" name="TextBox 31"/>
            <p:cNvSpPr txBox="1"/>
            <p:nvPr/>
          </p:nvSpPr>
          <p:spPr bwMode="auto">
            <a:xfrm>
              <a:off x="11246406" y="4306710"/>
              <a:ext cx="2808463" cy="361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788" kern="0" dirty="0">
                  <a:solidFill>
                    <a:srgbClr val="499AF7"/>
                  </a:solidFill>
                  <a:latin typeface="HelvNeue Light for IBM"/>
                  <a:cs typeface="HelvNeue Light for IBM"/>
                  <a:sym typeface="Helvetica Light"/>
                </a:rPr>
                <a:t>IBM</a:t>
              </a:r>
              <a:r>
                <a:rPr lang="en-US" sz="788" kern="0" dirty="0">
                  <a:solidFill>
                    <a:srgbClr val="499AF7"/>
                  </a:solidFill>
                  <a:latin typeface="HelvNeue Medium for IBM"/>
                  <a:cs typeface="HelvNeue Medium for IBM"/>
                  <a:sym typeface="Helvetica Light"/>
                </a:rPr>
                <a:t> Planning Analytics</a:t>
              </a:r>
            </a:p>
          </p:txBody>
        </p:sp>
      </p:grpSp>
      <p:grpSp>
        <p:nvGrpSpPr>
          <p:cNvPr id="5" name="Group 4"/>
          <p:cNvGrpSpPr>
            <a:grpSpLocks/>
          </p:cNvGrpSpPr>
          <p:nvPr/>
        </p:nvGrpSpPr>
        <p:grpSpPr bwMode="auto">
          <a:xfrm>
            <a:off x="4511627" y="1447320"/>
            <a:ext cx="2700338" cy="1210258"/>
            <a:chOff x="16460788" y="4830794"/>
            <a:chExt cx="7200900" cy="3227356"/>
          </a:xfrm>
        </p:grpSpPr>
        <p:sp>
          <p:nvSpPr>
            <p:cNvPr id="21" name="TextBox 20"/>
            <p:cNvSpPr txBox="1"/>
            <p:nvPr/>
          </p:nvSpPr>
          <p:spPr bwMode="auto">
            <a:xfrm>
              <a:off x="18760302" y="4830794"/>
              <a:ext cx="2795637"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latin typeface="HelvNeue Medium for IBM"/>
                  <a:cs typeface="HelvNeue Medium for IBM"/>
                  <a:sym typeface="Helvetica Light"/>
                </a:rPr>
                <a:t>What happened?</a:t>
              </a:r>
            </a:p>
          </p:txBody>
        </p:sp>
        <p:sp>
          <p:nvSpPr>
            <p:cNvPr id="22" name="Rectangle 21"/>
            <p:cNvSpPr/>
            <p:nvPr/>
          </p:nvSpPr>
          <p:spPr bwMode="auto">
            <a:xfrm>
              <a:off x="16460788" y="5446713"/>
              <a:ext cx="7200900" cy="2611437"/>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kern="0" dirty="0">
                <a:solidFill>
                  <a:srgbClr val="0F7560"/>
                </a:solidFill>
                <a:sym typeface="Helvetica Light" charset="0"/>
              </a:endParaRPr>
            </a:p>
          </p:txBody>
        </p:sp>
        <p:pic>
          <p:nvPicPr>
            <p:cNvPr id="23" name="Picture 22" descr="cogno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49750" y="5970588"/>
              <a:ext cx="1628775"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19209057" y="6335532"/>
              <a:ext cx="1936429" cy="530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solidFill>
                    <a:srgbClr val="FFFFFF"/>
                  </a:solidFill>
                  <a:latin typeface="HelvNeue Medium for IBM"/>
                  <a:cs typeface="HelvNeue Medium for IBM"/>
                  <a:sym typeface="Helvetica Light"/>
                </a:rPr>
                <a:t>Descriptive</a:t>
              </a:r>
            </a:p>
          </p:txBody>
        </p:sp>
        <p:sp>
          <p:nvSpPr>
            <p:cNvPr id="25" name="TextBox 24"/>
            <p:cNvSpPr txBox="1"/>
            <p:nvPr/>
          </p:nvSpPr>
          <p:spPr bwMode="auto">
            <a:xfrm>
              <a:off x="19146452" y="6840033"/>
              <a:ext cx="3911327" cy="814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en-US" sz="788" kern="0" dirty="0">
                  <a:solidFill>
                    <a:srgbClr val="CCCCCC"/>
                  </a:solidFill>
                  <a:latin typeface="HelvNeue Light for IBM"/>
                  <a:cs typeface="HelvNeue Light for IBM"/>
                  <a:sym typeface="Helvetica Light"/>
                </a:rPr>
                <a:t>Get in touch with reality, a</a:t>
              </a:r>
            </a:p>
            <a:p>
              <a:pPr>
                <a:lnSpc>
                  <a:spcPct val="120000"/>
                </a:lnSpc>
                <a:defRPr/>
              </a:pPr>
              <a:r>
                <a:rPr lang="en-US" sz="788" kern="0" dirty="0">
                  <a:solidFill>
                    <a:srgbClr val="CCCCCC"/>
                  </a:solidFill>
                  <a:latin typeface="HelvNeue Light for IBM"/>
                  <a:cs typeface="HelvNeue Light for IBM"/>
                  <a:sym typeface="Helvetica Light"/>
                </a:rPr>
                <a:t>Single source of the truth, visibility</a:t>
              </a:r>
            </a:p>
          </p:txBody>
        </p:sp>
        <p:sp>
          <p:nvSpPr>
            <p:cNvPr id="26" name="TextBox 25"/>
            <p:cNvSpPr txBox="1"/>
            <p:nvPr/>
          </p:nvSpPr>
          <p:spPr bwMode="auto">
            <a:xfrm>
              <a:off x="19188187" y="5964524"/>
              <a:ext cx="2564808" cy="361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788" kern="0" dirty="0">
                  <a:solidFill>
                    <a:srgbClr val="499AF7"/>
                  </a:solidFill>
                  <a:latin typeface="HelvNeue Light for IBM"/>
                  <a:cs typeface="HelvNeue Light for IBM"/>
                  <a:sym typeface="Helvetica Light"/>
                </a:rPr>
                <a:t>IBM</a:t>
              </a:r>
              <a:r>
                <a:rPr lang="en-US" sz="788" kern="0" dirty="0">
                  <a:solidFill>
                    <a:srgbClr val="499AF7"/>
                  </a:solidFill>
                  <a:latin typeface="HelvNeue Medium for IBM"/>
                  <a:cs typeface="HelvNeue Medium for IBM"/>
                  <a:sym typeface="Helvetica Light"/>
                </a:rPr>
                <a:t> Cognos Analytics</a:t>
              </a:r>
            </a:p>
          </p:txBody>
        </p:sp>
      </p:grpSp>
      <p:grpSp>
        <p:nvGrpSpPr>
          <p:cNvPr id="6" name="Group 5"/>
          <p:cNvGrpSpPr>
            <a:grpSpLocks/>
          </p:cNvGrpSpPr>
          <p:nvPr/>
        </p:nvGrpSpPr>
        <p:grpSpPr bwMode="auto">
          <a:xfrm>
            <a:off x="7654693" y="2677661"/>
            <a:ext cx="2699742" cy="1245834"/>
            <a:chOff x="12958763" y="8663399"/>
            <a:chExt cx="7199312" cy="3322226"/>
          </a:xfrm>
        </p:grpSpPr>
        <p:sp>
          <p:nvSpPr>
            <p:cNvPr id="15" name="TextBox 14"/>
            <p:cNvSpPr txBox="1"/>
            <p:nvPr/>
          </p:nvSpPr>
          <p:spPr bwMode="auto">
            <a:xfrm>
              <a:off x="16073758" y="8663399"/>
              <a:ext cx="3274400"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latin typeface="HelvNeue Medium for IBM"/>
                  <a:cs typeface="HelvNeue Medium for IBM"/>
                  <a:sym typeface="Helvetica Light"/>
                </a:rPr>
                <a:t>Why did it happen?</a:t>
              </a:r>
            </a:p>
          </p:txBody>
        </p:sp>
        <p:sp>
          <p:nvSpPr>
            <p:cNvPr id="16" name="Rectangle 15"/>
            <p:cNvSpPr/>
            <p:nvPr/>
          </p:nvSpPr>
          <p:spPr bwMode="auto">
            <a:xfrm>
              <a:off x="12958763" y="9374187"/>
              <a:ext cx="7199312" cy="2611438"/>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kern="0" dirty="0">
                <a:sym typeface="Helvetica Light" charset="0"/>
              </a:endParaRPr>
            </a:p>
          </p:txBody>
        </p:sp>
        <p:pic>
          <p:nvPicPr>
            <p:cNvPr id="17" name="Picture 16" descr="WA.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428663" y="9898063"/>
              <a:ext cx="160655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15614483" y="10228711"/>
              <a:ext cx="1821013"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solidFill>
                    <a:srgbClr val="FFFFFF"/>
                  </a:solidFill>
                  <a:latin typeface="HelvNeue Medium for IBM"/>
                  <a:cs typeface="HelvNeue Medium for IBM"/>
                  <a:sym typeface="Helvetica Light"/>
                </a:rPr>
                <a:t>Diagnostic</a:t>
              </a:r>
            </a:p>
          </p:txBody>
        </p:sp>
        <p:sp>
          <p:nvSpPr>
            <p:cNvPr id="19" name="TextBox 18"/>
            <p:cNvSpPr txBox="1"/>
            <p:nvPr/>
          </p:nvSpPr>
          <p:spPr bwMode="auto">
            <a:xfrm>
              <a:off x="15564595" y="10733249"/>
              <a:ext cx="3575683" cy="814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sz="788" kern="0" dirty="0">
                  <a:solidFill>
                    <a:srgbClr val="CCCCCC"/>
                  </a:solidFill>
                  <a:latin typeface="HelvNeue Light for IBM"/>
                  <a:cs typeface="HelvNeue Light for IBM"/>
                  <a:sym typeface="Helvetica Light"/>
                </a:rPr>
                <a:t>Understanding why something</a:t>
              </a:r>
            </a:p>
            <a:p>
              <a:pPr>
                <a:lnSpc>
                  <a:spcPct val="120000"/>
                </a:lnSpc>
                <a:defRPr/>
              </a:pPr>
              <a:r>
                <a:rPr lang="en-US" sz="788" kern="0" dirty="0">
                  <a:solidFill>
                    <a:srgbClr val="CCCCCC"/>
                  </a:solidFill>
                  <a:latin typeface="HelvNeue Light for IBM"/>
                  <a:cs typeface="HelvNeue Light for IBM"/>
                  <a:sym typeface="Helvetica Light"/>
                </a:rPr>
                <a:t>happened is a critical step</a:t>
              </a:r>
            </a:p>
          </p:txBody>
        </p:sp>
        <p:sp>
          <p:nvSpPr>
            <p:cNvPr id="20" name="TextBox 19"/>
            <p:cNvSpPr txBox="1"/>
            <p:nvPr/>
          </p:nvSpPr>
          <p:spPr bwMode="auto">
            <a:xfrm>
              <a:off x="15573896" y="9926108"/>
              <a:ext cx="2564808" cy="361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788" kern="0" dirty="0">
                  <a:solidFill>
                    <a:srgbClr val="499AF7"/>
                  </a:solidFill>
                  <a:latin typeface="HelvNeue Light for IBM"/>
                  <a:cs typeface="HelvNeue Light for IBM"/>
                  <a:sym typeface="Helvetica Light"/>
                </a:rPr>
                <a:t>IBM</a:t>
              </a:r>
              <a:r>
                <a:rPr lang="en-US" sz="788" kern="0" dirty="0">
                  <a:solidFill>
                    <a:srgbClr val="499AF7"/>
                  </a:solidFill>
                  <a:latin typeface="HelvNeue Medium for IBM"/>
                  <a:cs typeface="HelvNeue Medium for IBM"/>
                  <a:sym typeface="Helvetica Light"/>
                </a:rPr>
                <a:t> Watson Analytics</a:t>
              </a:r>
            </a:p>
          </p:txBody>
        </p:sp>
      </p:grpSp>
      <p:grpSp>
        <p:nvGrpSpPr>
          <p:cNvPr id="7" name="Group 6"/>
          <p:cNvGrpSpPr>
            <a:grpSpLocks/>
          </p:cNvGrpSpPr>
          <p:nvPr/>
        </p:nvGrpSpPr>
        <p:grpSpPr bwMode="auto">
          <a:xfrm>
            <a:off x="6218061" y="4296409"/>
            <a:ext cx="2699147" cy="1232892"/>
            <a:chOff x="801688" y="4830824"/>
            <a:chExt cx="7199312" cy="3287651"/>
          </a:xfrm>
        </p:grpSpPr>
        <p:sp>
          <p:nvSpPr>
            <p:cNvPr id="9" name="TextBox 8"/>
            <p:cNvSpPr txBox="1"/>
            <p:nvPr/>
          </p:nvSpPr>
          <p:spPr bwMode="auto">
            <a:xfrm>
              <a:off x="2538348" y="4830824"/>
              <a:ext cx="3963498" cy="530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latin typeface="HelvNeue Medium for IBM"/>
                  <a:cs typeface="HelvNeue Medium for IBM"/>
                  <a:sym typeface="Helvetica Light"/>
                </a:rPr>
                <a:t>What will happen next?</a:t>
              </a:r>
            </a:p>
          </p:txBody>
        </p:sp>
        <p:sp>
          <p:nvSpPr>
            <p:cNvPr id="10" name="Rectangle 9"/>
            <p:cNvSpPr/>
            <p:nvPr/>
          </p:nvSpPr>
          <p:spPr bwMode="auto">
            <a:xfrm>
              <a:off x="801688" y="5484858"/>
              <a:ext cx="7199312" cy="2633617"/>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kern="0" dirty="0">
                <a:sym typeface="Helvetica Light" charset="0"/>
              </a:endParaRPr>
            </a:p>
          </p:txBody>
        </p:sp>
        <p:sp>
          <p:nvSpPr>
            <p:cNvPr id="11" name="TextBox 10"/>
            <p:cNvSpPr txBox="1"/>
            <p:nvPr/>
          </p:nvSpPr>
          <p:spPr bwMode="auto">
            <a:xfrm>
              <a:off x="1260949" y="6454555"/>
              <a:ext cx="1406678" cy="777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dirty="0">
                  <a:solidFill>
                    <a:schemeClr val="bg1"/>
                  </a:solidFill>
                  <a:latin typeface="HelvNeue Roman for IBM"/>
                  <a:cs typeface="HelvNeue Roman for IBM"/>
                  <a:sym typeface="Helvetica Light"/>
                </a:rPr>
                <a:t>SPSS</a:t>
              </a:r>
            </a:p>
          </p:txBody>
        </p:sp>
        <p:sp>
          <p:nvSpPr>
            <p:cNvPr id="12" name="TextBox 11"/>
            <p:cNvSpPr txBox="1"/>
            <p:nvPr/>
          </p:nvSpPr>
          <p:spPr bwMode="auto">
            <a:xfrm>
              <a:off x="3218018" y="6344397"/>
              <a:ext cx="1710249" cy="530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solidFill>
                    <a:srgbClr val="FFFFFF"/>
                  </a:solidFill>
                  <a:latin typeface="HelvNeue Medium for IBM"/>
                  <a:cs typeface="HelvNeue Medium for IBM"/>
                  <a:sym typeface="Helvetica Light"/>
                </a:rPr>
                <a:t>Predictive</a:t>
              </a:r>
            </a:p>
          </p:txBody>
        </p:sp>
        <p:sp>
          <p:nvSpPr>
            <p:cNvPr id="13" name="TextBox 12"/>
            <p:cNvSpPr txBox="1"/>
            <p:nvPr/>
          </p:nvSpPr>
          <p:spPr bwMode="auto">
            <a:xfrm>
              <a:off x="3097935" y="6856636"/>
              <a:ext cx="4151624" cy="814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en-US" sz="788" kern="0" dirty="0">
                  <a:solidFill>
                    <a:srgbClr val="CCCCCC"/>
                  </a:solidFill>
                  <a:latin typeface="HelvNeue Light for IBM"/>
                  <a:cs typeface="HelvNeue Light for IBM"/>
                  <a:sym typeface="Helvetica Light"/>
                </a:rPr>
                <a:t>Understand the most likely future</a:t>
              </a:r>
            </a:p>
            <a:p>
              <a:pPr>
                <a:lnSpc>
                  <a:spcPct val="120000"/>
                </a:lnSpc>
                <a:defRPr/>
              </a:pPr>
              <a:r>
                <a:rPr lang="en-US" sz="788" kern="0" dirty="0">
                  <a:solidFill>
                    <a:srgbClr val="CCCCCC"/>
                  </a:solidFill>
                  <a:latin typeface="HelvNeue Light for IBM"/>
                  <a:cs typeface="HelvNeue Light for IBM"/>
                  <a:sym typeface="Helvetica Light"/>
                </a:rPr>
                <a:t>scenario and its business implications</a:t>
              </a:r>
            </a:p>
          </p:txBody>
        </p:sp>
        <p:sp>
          <p:nvSpPr>
            <p:cNvPr id="14" name="TextBox 13"/>
            <p:cNvSpPr txBox="1"/>
            <p:nvPr/>
          </p:nvSpPr>
          <p:spPr bwMode="auto">
            <a:xfrm>
              <a:off x="3158410" y="5939135"/>
              <a:ext cx="1214276" cy="361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7144" tIns="7144" rIns="7144" bIns="7144" spcCol="14288"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788" kern="0" dirty="0">
                  <a:solidFill>
                    <a:srgbClr val="499AF7"/>
                  </a:solidFill>
                  <a:latin typeface="HelvNeue Light for IBM"/>
                  <a:cs typeface="HelvNeue Light for IBM"/>
                  <a:sym typeface="Helvetica Light"/>
                </a:rPr>
                <a:t>IBM </a:t>
              </a:r>
              <a:r>
                <a:rPr lang="en-US" sz="788" kern="0" dirty="0">
                  <a:solidFill>
                    <a:srgbClr val="499AF7"/>
                  </a:solidFill>
                  <a:latin typeface="HelvNeue Medium for IBM"/>
                  <a:cs typeface="HelvNeue Medium for IBM"/>
                  <a:sym typeface="Helvetica Light"/>
                </a:rPr>
                <a:t>SPSS</a:t>
              </a:r>
            </a:p>
          </p:txBody>
        </p:sp>
      </p:grpSp>
      <p:sp>
        <p:nvSpPr>
          <p:cNvPr id="8" name="Rectangle 7"/>
          <p:cNvSpPr/>
          <p:nvPr/>
        </p:nvSpPr>
        <p:spPr>
          <a:xfrm>
            <a:off x="5976818" y="4227037"/>
            <a:ext cx="3181630" cy="1518623"/>
          </a:xfrm>
          <a:prstGeom prst="rect">
            <a:avLst/>
          </a:prstGeom>
          <a:noFill/>
          <a:ln>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n>
                <a:solidFill>
                  <a:srgbClr val="FF0000"/>
                </a:solidFill>
              </a:ln>
            </a:endParaRPr>
          </a:p>
        </p:txBody>
      </p:sp>
      <p:sp>
        <p:nvSpPr>
          <p:cNvPr id="38" name="TextBox 37"/>
          <p:cNvSpPr txBox="1"/>
          <p:nvPr/>
        </p:nvSpPr>
        <p:spPr>
          <a:xfrm>
            <a:off x="257175" y="543486"/>
            <a:ext cx="5086104" cy="523220"/>
          </a:xfrm>
          <a:prstGeom prst="rect">
            <a:avLst/>
          </a:prstGeom>
          <a:noFill/>
        </p:spPr>
        <p:txBody>
          <a:bodyPr wrap="square" rtlCol="0">
            <a:spAutoFit/>
          </a:bodyPr>
          <a:lstStyle/>
          <a:p>
            <a:r>
              <a:rPr lang="en-US" sz="2800" dirty="0" smtClean="0">
                <a:latin typeface="+mj-lt"/>
                <a:ea typeface="Arial Hebrew" charset="-79"/>
                <a:cs typeface="Arial Hebrew" charset="-79"/>
              </a:rPr>
              <a:t>IBM’s Analytics Tools</a:t>
            </a:r>
            <a:endParaRPr lang="en-US" sz="2800" dirty="0">
              <a:latin typeface="+mj-lt"/>
              <a:ea typeface="Arial Hebrew" charset="-79"/>
              <a:cs typeface="Arial Hebrew" charset="-79"/>
            </a:endParaRPr>
          </a:p>
        </p:txBody>
      </p:sp>
    </p:spTree>
    <p:extLst>
      <p:ext uri="{BB962C8B-B14F-4D97-AF65-F5344CB8AC3E}">
        <p14:creationId xmlns:p14="http://schemas.microsoft.com/office/powerpoint/2010/main" val="100788975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593726"/>
            <a:ext cx="10006012" cy="473075"/>
          </a:xfrm>
        </p:spPr>
        <p:txBody>
          <a:bodyPr/>
          <a:lstStyle/>
          <a:p>
            <a:r>
              <a:rPr lang="en-US" sz="2800" b="0" dirty="0"/>
              <a:t>SPSS Modeler Editions</a:t>
            </a:r>
          </a:p>
        </p:txBody>
      </p:sp>
      <p:grpSp>
        <p:nvGrpSpPr>
          <p:cNvPr id="4" name="Group 27"/>
          <p:cNvGrpSpPr/>
          <p:nvPr/>
        </p:nvGrpSpPr>
        <p:grpSpPr>
          <a:xfrm>
            <a:off x="1730061" y="4443029"/>
            <a:ext cx="8604565" cy="747303"/>
            <a:chOff x="206060" y="3360148"/>
            <a:chExt cx="7846683" cy="747303"/>
          </a:xfrm>
        </p:grpSpPr>
        <p:sp>
          <p:nvSpPr>
            <p:cNvPr id="29" name="Freeform 28"/>
            <p:cNvSpPr/>
            <p:nvPr/>
          </p:nvSpPr>
          <p:spPr>
            <a:xfrm>
              <a:off x="206060" y="33601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0 w 1868258"/>
                <a:gd name="connsiteY5"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258" h="747303">
                  <a:moveTo>
                    <a:pt x="0" y="0"/>
                  </a:moveTo>
                  <a:lnTo>
                    <a:pt x="1494607" y="0"/>
                  </a:lnTo>
                  <a:lnTo>
                    <a:pt x="1868258" y="373652"/>
                  </a:lnTo>
                  <a:lnTo>
                    <a:pt x="1494607" y="747303"/>
                  </a:lnTo>
                  <a:lnTo>
                    <a:pt x="0" y="747303"/>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6012" tIns="48006" rIns="210829" bIns="48006" numCol="1" spcCol="1270" anchor="ctr" anchorCtr="0">
              <a:noAutofit/>
            </a:bodyPr>
            <a:lstStyle/>
            <a:p>
              <a:pPr defTabSz="800100">
                <a:lnSpc>
                  <a:spcPct val="90000"/>
                </a:lnSpc>
                <a:spcBef>
                  <a:spcPct val="0"/>
                </a:spcBef>
                <a:spcAft>
                  <a:spcPct val="35000"/>
                </a:spcAft>
              </a:pPr>
              <a:r>
                <a:rPr lang="en-US" dirty="0"/>
                <a:t>Modeler</a:t>
              </a:r>
              <a:r>
                <a:rPr lang="en-US" b="1" dirty="0"/>
                <a:t>   </a:t>
              </a:r>
              <a:br>
                <a:rPr lang="en-US" b="1" dirty="0"/>
              </a:br>
              <a:r>
                <a:rPr lang="en-US" sz="1900" b="1" dirty="0"/>
                <a:t>Gold</a:t>
              </a:r>
            </a:p>
          </p:txBody>
        </p:sp>
        <p:sp>
          <p:nvSpPr>
            <p:cNvPr id="30" name="Freeform 29"/>
            <p:cNvSpPr/>
            <p:nvPr/>
          </p:nvSpPr>
          <p:spPr>
            <a:xfrm>
              <a:off x="1700666" y="33601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2">
                <a:hueOff val="-2949743"/>
                <a:satOff val="-25000"/>
                <a:lumOff val="15637"/>
                <a:alphaOff val="0"/>
              </a:schemeClr>
            </a:effectRef>
            <a:fontRef idx="minor">
              <a:schemeClr val="lt1"/>
            </a:fontRef>
          </p:style>
          <p:txBody>
            <a:bodyPr spcFirstLastPara="0" vert="horz" wrap="square" lIns="445661" tIns="48006" rIns="397654" bIns="48006" numCol="1" spcCol="1270" anchor="ctr" anchorCtr="0">
              <a:noAutofit/>
            </a:bodyPr>
            <a:lstStyle/>
            <a:p>
              <a:pPr algn="ctr" defTabSz="800100">
                <a:lnSpc>
                  <a:spcPct val="90000"/>
                </a:lnSpc>
                <a:spcBef>
                  <a:spcPct val="0"/>
                </a:spcBef>
                <a:spcAft>
                  <a:spcPct val="35000"/>
                </a:spcAft>
              </a:pPr>
              <a:r>
                <a:rPr lang="en-US" sz="1400" dirty="0"/>
                <a:t>Desktop/ Server/ Cloud/ Hybrid</a:t>
              </a:r>
            </a:p>
          </p:txBody>
        </p:sp>
        <p:sp>
          <p:nvSpPr>
            <p:cNvPr id="31" name="Freeform 30"/>
            <p:cNvSpPr/>
            <p:nvPr/>
          </p:nvSpPr>
          <p:spPr>
            <a:xfrm>
              <a:off x="3195272" y="33601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2">
                <a:hueOff val="-5899487"/>
                <a:satOff val="-50000"/>
                <a:lumOff val="31275"/>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Classification Segmentation Association</a:t>
              </a:r>
            </a:p>
          </p:txBody>
        </p:sp>
        <p:sp>
          <p:nvSpPr>
            <p:cNvPr id="32" name="Freeform 31"/>
            <p:cNvSpPr/>
            <p:nvPr/>
          </p:nvSpPr>
          <p:spPr>
            <a:xfrm>
              <a:off x="4689879" y="33601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2">
                <a:hueOff val="-8849230"/>
                <a:satOff val="-75000"/>
                <a:lumOff val="46912"/>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Text Analytics Entity Analytics Social Network Analysis</a:t>
              </a:r>
            </a:p>
          </p:txBody>
        </p:sp>
        <p:sp>
          <p:nvSpPr>
            <p:cNvPr id="33" name="Freeform 32"/>
            <p:cNvSpPr/>
            <p:nvPr/>
          </p:nvSpPr>
          <p:spPr>
            <a:xfrm>
              <a:off x="6184485" y="33601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11798973"/>
                <a:satOff val="-100000"/>
                <a:lumOff val="62549"/>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ADM       C&amp;DS</a:t>
              </a:r>
            </a:p>
          </p:txBody>
        </p:sp>
      </p:grpSp>
      <p:grpSp>
        <p:nvGrpSpPr>
          <p:cNvPr id="5" name="Group 15"/>
          <p:cNvGrpSpPr/>
          <p:nvPr/>
        </p:nvGrpSpPr>
        <p:grpSpPr>
          <a:xfrm>
            <a:off x="1742092" y="2060637"/>
            <a:ext cx="5364561" cy="747303"/>
            <a:chOff x="206060" y="4960348"/>
            <a:chExt cx="4857470" cy="747303"/>
          </a:xfrm>
        </p:grpSpPr>
        <p:sp>
          <p:nvSpPr>
            <p:cNvPr id="17" name="Freeform 16"/>
            <p:cNvSpPr/>
            <p:nvPr/>
          </p:nvSpPr>
          <p:spPr>
            <a:xfrm>
              <a:off x="206060" y="4960348"/>
              <a:ext cx="1827912"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0 w 1868258"/>
                <a:gd name="connsiteY5"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258" h="747303">
                  <a:moveTo>
                    <a:pt x="0" y="0"/>
                  </a:moveTo>
                  <a:lnTo>
                    <a:pt x="1494607" y="0"/>
                  </a:lnTo>
                  <a:lnTo>
                    <a:pt x="1868258" y="373652"/>
                  </a:lnTo>
                  <a:lnTo>
                    <a:pt x="1494607" y="747303"/>
                  </a:lnTo>
                  <a:lnTo>
                    <a:pt x="0" y="747303"/>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6012" tIns="48006" rIns="210829" bIns="48006" numCol="1" spcCol="1270" anchor="ctr" anchorCtr="0">
              <a:noAutofit/>
            </a:bodyPr>
            <a:lstStyle/>
            <a:p>
              <a:pPr defTabSz="800100">
                <a:lnSpc>
                  <a:spcPct val="90000"/>
                </a:lnSpc>
                <a:spcBef>
                  <a:spcPct val="0"/>
                </a:spcBef>
                <a:spcAft>
                  <a:spcPct val="35000"/>
                </a:spcAft>
              </a:pPr>
              <a:r>
                <a:rPr lang="en-US" dirty="0"/>
                <a:t>Modeler  </a:t>
              </a:r>
              <a:r>
                <a:rPr lang="en-US" sz="1900" b="1" dirty="0"/>
                <a:t>Personal</a:t>
              </a:r>
            </a:p>
          </p:txBody>
        </p:sp>
        <p:sp>
          <p:nvSpPr>
            <p:cNvPr id="18" name="Freeform 17"/>
            <p:cNvSpPr/>
            <p:nvPr/>
          </p:nvSpPr>
          <p:spPr>
            <a:xfrm>
              <a:off x="1700666" y="49603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2">
                <a:hueOff val="-2949743"/>
                <a:satOff val="-25000"/>
                <a:lumOff val="15637"/>
                <a:alphaOff val="0"/>
              </a:schemeClr>
            </a:effectRef>
            <a:fontRef idx="minor">
              <a:schemeClr val="lt1"/>
            </a:fontRef>
          </p:style>
          <p:txBody>
            <a:bodyPr spcFirstLastPara="0" vert="horz" wrap="square" lIns="445661" tIns="48006" rIns="397654" bIns="48006" numCol="1" spcCol="1270" anchor="ctr" anchorCtr="0">
              <a:noAutofit/>
            </a:bodyPr>
            <a:lstStyle/>
            <a:p>
              <a:pPr algn="ctr" defTabSz="800100">
                <a:lnSpc>
                  <a:spcPct val="90000"/>
                </a:lnSpc>
                <a:spcBef>
                  <a:spcPct val="0"/>
                </a:spcBef>
                <a:spcAft>
                  <a:spcPct val="35000"/>
                </a:spcAft>
              </a:pPr>
              <a:r>
                <a:rPr lang="en-US" sz="1400" dirty="0"/>
                <a:t>Desktop Only</a:t>
              </a:r>
            </a:p>
          </p:txBody>
        </p:sp>
        <p:sp>
          <p:nvSpPr>
            <p:cNvPr id="19" name="Freeform 18"/>
            <p:cNvSpPr/>
            <p:nvPr/>
          </p:nvSpPr>
          <p:spPr>
            <a:xfrm>
              <a:off x="3195272" y="49603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2">
                <a:hueOff val="-5899487"/>
                <a:satOff val="-50000"/>
                <a:lumOff val="31275"/>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Classification Segmentation Association</a:t>
              </a:r>
            </a:p>
          </p:txBody>
        </p:sp>
      </p:grpSp>
      <p:grpSp>
        <p:nvGrpSpPr>
          <p:cNvPr id="6" name="Group 21"/>
          <p:cNvGrpSpPr/>
          <p:nvPr/>
        </p:nvGrpSpPr>
        <p:grpSpPr>
          <a:xfrm>
            <a:off x="1730061" y="3642929"/>
            <a:ext cx="6904603" cy="747303"/>
            <a:chOff x="206060" y="2560048"/>
            <a:chExt cx="6352077" cy="747303"/>
          </a:xfrm>
        </p:grpSpPr>
        <p:sp>
          <p:nvSpPr>
            <p:cNvPr id="23" name="Freeform 22"/>
            <p:cNvSpPr/>
            <p:nvPr/>
          </p:nvSpPr>
          <p:spPr>
            <a:xfrm>
              <a:off x="206060" y="25600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0 w 1868258"/>
                <a:gd name="connsiteY5"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258" h="747303">
                  <a:moveTo>
                    <a:pt x="0" y="0"/>
                  </a:moveTo>
                  <a:lnTo>
                    <a:pt x="1494607" y="0"/>
                  </a:lnTo>
                  <a:lnTo>
                    <a:pt x="1868258" y="373652"/>
                  </a:lnTo>
                  <a:lnTo>
                    <a:pt x="1494607" y="747303"/>
                  </a:lnTo>
                  <a:lnTo>
                    <a:pt x="0" y="747303"/>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6012" tIns="48006" rIns="210829" bIns="48006" numCol="1" spcCol="1270" anchor="ctr" anchorCtr="0">
              <a:noAutofit/>
            </a:bodyPr>
            <a:lstStyle/>
            <a:p>
              <a:pPr defTabSz="800100">
                <a:lnSpc>
                  <a:spcPct val="90000"/>
                </a:lnSpc>
                <a:spcBef>
                  <a:spcPct val="0"/>
                </a:spcBef>
                <a:spcAft>
                  <a:spcPct val="35000"/>
                </a:spcAft>
              </a:pPr>
              <a:r>
                <a:rPr lang="en-US" dirty="0"/>
                <a:t>Modeler </a:t>
              </a:r>
              <a:r>
                <a:rPr lang="en-US" sz="1900" b="1" dirty="0"/>
                <a:t>Premium</a:t>
              </a:r>
            </a:p>
          </p:txBody>
        </p:sp>
        <p:sp>
          <p:nvSpPr>
            <p:cNvPr id="24" name="Freeform 23"/>
            <p:cNvSpPr/>
            <p:nvPr/>
          </p:nvSpPr>
          <p:spPr>
            <a:xfrm>
              <a:off x="1628841" y="2560048"/>
              <a:ext cx="1969791"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2">
                <a:hueOff val="-2949743"/>
                <a:satOff val="-25000"/>
                <a:lumOff val="15637"/>
                <a:alphaOff val="0"/>
              </a:schemeClr>
            </a:effectRef>
            <a:fontRef idx="minor">
              <a:schemeClr val="lt1"/>
            </a:fontRef>
          </p:style>
          <p:txBody>
            <a:bodyPr spcFirstLastPara="0" vert="horz" wrap="square" lIns="445661" tIns="48006" rIns="397654" bIns="48006" numCol="1" spcCol="1270" anchor="ctr" anchorCtr="0">
              <a:noAutofit/>
            </a:bodyPr>
            <a:lstStyle/>
            <a:p>
              <a:pPr algn="ctr" defTabSz="800100">
                <a:lnSpc>
                  <a:spcPct val="90000"/>
                </a:lnSpc>
                <a:spcAft>
                  <a:spcPct val="35000"/>
                </a:spcAft>
              </a:pPr>
              <a:r>
                <a:rPr lang="en-US" sz="1400" dirty="0"/>
                <a:t>Desktop/Server Hybrid</a:t>
              </a:r>
            </a:p>
          </p:txBody>
        </p:sp>
        <p:sp>
          <p:nvSpPr>
            <p:cNvPr id="25" name="Freeform 24"/>
            <p:cNvSpPr/>
            <p:nvPr/>
          </p:nvSpPr>
          <p:spPr>
            <a:xfrm>
              <a:off x="3195272" y="25600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2">
                <a:hueOff val="-5899487"/>
                <a:satOff val="-50000"/>
                <a:lumOff val="31275"/>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Classification Segmentation  Association </a:t>
              </a:r>
            </a:p>
          </p:txBody>
        </p:sp>
        <p:sp>
          <p:nvSpPr>
            <p:cNvPr id="26" name="Freeform 25"/>
            <p:cNvSpPr/>
            <p:nvPr/>
          </p:nvSpPr>
          <p:spPr>
            <a:xfrm>
              <a:off x="4689879" y="25600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2">
                <a:hueOff val="-8849230"/>
                <a:satOff val="-75000"/>
                <a:lumOff val="46912"/>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Text Analytics Entity Analytics Social Network Analysis </a:t>
              </a:r>
            </a:p>
          </p:txBody>
        </p:sp>
      </p:grpSp>
      <p:grpSp>
        <p:nvGrpSpPr>
          <p:cNvPr id="7" name="Group 33"/>
          <p:cNvGrpSpPr/>
          <p:nvPr/>
        </p:nvGrpSpPr>
        <p:grpSpPr>
          <a:xfrm>
            <a:off x="1741809" y="2842829"/>
            <a:ext cx="5364843" cy="747303"/>
            <a:chOff x="217809" y="1759948"/>
            <a:chExt cx="4857470" cy="747303"/>
          </a:xfrm>
        </p:grpSpPr>
        <p:sp>
          <p:nvSpPr>
            <p:cNvPr id="35" name="Freeform 34"/>
            <p:cNvSpPr/>
            <p:nvPr/>
          </p:nvSpPr>
          <p:spPr>
            <a:xfrm>
              <a:off x="217809" y="17599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0 w 1868258"/>
                <a:gd name="connsiteY5"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258" h="747303">
                  <a:moveTo>
                    <a:pt x="0" y="0"/>
                  </a:moveTo>
                  <a:lnTo>
                    <a:pt x="1494607" y="0"/>
                  </a:lnTo>
                  <a:lnTo>
                    <a:pt x="1868258" y="373652"/>
                  </a:lnTo>
                  <a:lnTo>
                    <a:pt x="1494607" y="747303"/>
                  </a:lnTo>
                  <a:lnTo>
                    <a:pt x="0" y="747303"/>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6012" tIns="48006" rIns="210829" bIns="48006" numCol="1" spcCol="1270" anchor="ctr" anchorCtr="0">
              <a:noAutofit/>
            </a:bodyPr>
            <a:lstStyle/>
            <a:p>
              <a:pPr defTabSz="800100">
                <a:lnSpc>
                  <a:spcPct val="90000"/>
                </a:lnSpc>
                <a:spcBef>
                  <a:spcPct val="0"/>
                </a:spcBef>
                <a:spcAft>
                  <a:spcPct val="35000"/>
                </a:spcAft>
              </a:pPr>
              <a:r>
                <a:rPr lang="en-US" dirty="0"/>
                <a:t>Modeler </a:t>
              </a:r>
              <a:r>
                <a:rPr lang="en-US" sz="1900" b="1" dirty="0"/>
                <a:t>Professional</a:t>
              </a:r>
            </a:p>
          </p:txBody>
        </p:sp>
        <p:sp>
          <p:nvSpPr>
            <p:cNvPr id="36" name="Freeform 35"/>
            <p:cNvSpPr/>
            <p:nvPr/>
          </p:nvSpPr>
          <p:spPr>
            <a:xfrm>
              <a:off x="1678139" y="1759948"/>
              <a:ext cx="1902534"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2">
                <a:hueOff val="-2949743"/>
                <a:satOff val="-25000"/>
                <a:lumOff val="15637"/>
                <a:alphaOff val="0"/>
              </a:schemeClr>
            </a:effectRef>
            <a:fontRef idx="minor">
              <a:schemeClr val="lt1"/>
            </a:fontRef>
          </p:style>
          <p:txBody>
            <a:bodyPr spcFirstLastPara="0" vert="horz" wrap="square" lIns="445661" tIns="48006" rIns="397654" bIns="48006" numCol="1" spcCol="1270" anchor="ctr" anchorCtr="0">
              <a:noAutofit/>
            </a:bodyPr>
            <a:lstStyle/>
            <a:p>
              <a:pPr algn="ctr" defTabSz="800100">
                <a:lnSpc>
                  <a:spcPct val="90000"/>
                </a:lnSpc>
                <a:spcBef>
                  <a:spcPct val="0"/>
                </a:spcBef>
                <a:spcAft>
                  <a:spcPct val="35000"/>
                </a:spcAft>
              </a:pPr>
              <a:r>
                <a:rPr lang="en-US" sz="1400" dirty="0"/>
                <a:t>Desktop/Server Hybrid</a:t>
              </a:r>
            </a:p>
          </p:txBody>
        </p:sp>
        <p:sp>
          <p:nvSpPr>
            <p:cNvPr id="37" name="Freeform 36"/>
            <p:cNvSpPr/>
            <p:nvPr/>
          </p:nvSpPr>
          <p:spPr>
            <a:xfrm>
              <a:off x="3207021" y="1759948"/>
              <a:ext cx="1868258" cy="747303"/>
            </a:xfrm>
            <a:custGeom>
              <a:avLst/>
              <a:gdLst>
                <a:gd name="connsiteX0" fmla="*/ 0 w 1868258"/>
                <a:gd name="connsiteY0" fmla="*/ 0 h 747303"/>
                <a:gd name="connsiteX1" fmla="*/ 1494607 w 1868258"/>
                <a:gd name="connsiteY1" fmla="*/ 0 h 747303"/>
                <a:gd name="connsiteX2" fmla="*/ 1868258 w 1868258"/>
                <a:gd name="connsiteY2" fmla="*/ 373652 h 747303"/>
                <a:gd name="connsiteX3" fmla="*/ 1494607 w 1868258"/>
                <a:gd name="connsiteY3" fmla="*/ 747303 h 747303"/>
                <a:gd name="connsiteX4" fmla="*/ 0 w 1868258"/>
                <a:gd name="connsiteY4" fmla="*/ 747303 h 747303"/>
                <a:gd name="connsiteX5" fmla="*/ 373652 w 1868258"/>
                <a:gd name="connsiteY5" fmla="*/ 373652 h 747303"/>
                <a:gd name="connsiteX6" fmla="*/ 0 w 1868258"/>
                <a:gd name="connsiteY6" fmla="*/ 0 h 74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58" h="747303">
                  <a:moveTo>
                    <a:pt x="0" y="0"/>
                  </a:moveTo>
                  <a:lnTo>
                    <a:pt x="1494607" y="0"/>
                  </a:lnTo>
                  <a:lnTo>
                    <a:pt x="1868258" y="373652"/>
                  </a:lnTo>
                  <a:lnTo>
                    <a:pt x="1494607" y="747303"/>
                  </a:lnTo>
                  <a:lnTo>
                    <a:pt x="0" y="747303"/>
                  </a:lnTo>
                  <a:lnTo>
                    <a:pt x="373652" y="37365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2">
                <a:hueOff val="-5899487"/>
                <a:satOff val="-50000"/>
                <a:lumOff val="31275"/>
                <a:alphaOff val="0"/>
              </a:schemeClr>
            </a:effectRef>
            <a:fontRef idx="minor">
              <a:schemeClr val="lt1"/>
            </a:fontRef>
          </p:style>
          <p:txBody>
            <a:bodyPr spcFirstLastPara="0" vert="horz" wrap="square" lIns="421658" tIns="32004" rIns="389653" bIns="32004" numCol="1" spcCol="1270" anchor="ctr" anchorCtr="0">
              <a:noAutofit/>
            </a:bodyPr>
            <a:lstStyle/>
            <a:p>
              <a:pPr algn="ctr" defTabSz="533400">
                <a:lnSpc>
                  <a:spcPct val="90000"/>
                </a:lnSpc>
                <a:spcBef>
                  <a:spcPct val="0"/>
                </a:spcBef>
                <a:spcAft>
                  <a:spcPct val="35000"/>
                </a:spcAft>
              </a:pPr>
              <a:r>
                <a:rPr lang="en-US" sz="1200" dirty="0"/>
                <a:t>Classification Segmentation Association</a:t>
              </a:r>
            </a:p>
          </p:txBody>
        </p:sp>
      </p:grpSp>
      <p:sp>
        <p:nvSpPr>
          <p:cNvPr id="10" name="TextBox 9"/>
          <p:cNvSpPr txBox="1"/>
          <p:nvPr/>
        </p:nvSpPr>
        <p:spPr>
          <a:xfrm>
            <a:off x="2245722" y="1577289"/>
            <a:ext cx="889987" cy="369332"/>
          </a:xfrm>
          <a:prstGeom prst="rect">
            <a:avLst/>
          </a:prstGeom>
          <a:noFill/>
        </p:spPr>
        <p:txBody>
          <a:bodyPr wrap="none" rtlCol="0">
            <a:spAutoFit/>
          </a:bodyPr>
          <a:lstStyle/>
          <a:p>
            <a:r>
              <a:rPr lang="en-US" dirty="0"/>
              <a:t>Edition</a:t>
            </a:r>
          </a:p>
        </p:txBody>
      </p:sp>
      <p:sp>
        <p:nvSpPr>
          <p:cNvPr id="11" name="TextBox 10"/>
          <p:cNvSpPr txBox="1"/>
          <p:nvPr/>
        </p:nvSpPr>
        <p:spPr>
          <a:xfrm>
            <a:off x="3627587" y="1565257"/>
            <a:ext cx="1415772" cy="369332"/>
          </a:xfrm>
          <a:prstGeom prst="rect">
            <a:avLst/>
          </a:prstGeom>
          <a:noFill/>
        </p:spPr>
        <p:txBody>
          <a:bodyPr wrap="none" rtlCol="0">
            <a:spAutoFit/>
          </a:bodyPr>
          <a:lstStyle/>
          <a:p>
            <a:r>
              <a:rPr lang="en-US" dirty="0"/>
              <a:t>Deployment</a:t>
            </a:r>
          </a:p>
        </p:txBody>
      </p:sp>
      <p:sp>
        <p:nvSpPr>
          <p:cNvPr id="12" name="TextBox 11"/>
          <p:cNvSpPr txBox="1"/>
          <p:nvPr/>
        </p:nvSpPr>
        <p:spPr>
          <a:xfrm>
            <a:off x="5263865" y="1582753"/>
            <a:ext cx="5130920" cy="369332"/>
          </a:xfrm>
          <a:prstGeom prst="rect">
            <a:avLst/>
          </a:prstGeom>
          <a:noFill/>
        </p:spPr>
        <p:txBody>
          <a:bodyPr wrap="square" rtlCol="0">
            <a:spAutoFit/>
          </a:bodyPr>
          <a:lstStyle/>
          <a:p>
            <a:r>
              <a:rPr lang="en-US" altLang="en-US" kern="0" dirty="0">
                <a:latin typeface="Arial" panose="020B0604020202020204" pitchFamily="34" charset="0"/>
              </a:rPr>
              <a:t>Techniques     Capabilities     Enhancements</a:t>
            </a:r>
            <a:endParaRPr lang="en-US" dirty="0"/>
          </a:p>
        </p:txBody>
      </p:sp>
    </p:spTree>
    <p:extLst>
      <p:ext uri="{BB962C8B-B14F-4D97-AF65-F5344CB8AC3E}">
        <p14:creationId xmlns:p14="http://schemas.microsoft.com/office/powerpoint/2010/main" val="53108706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 Side Corner Rectangle 21"/>
          <p:cNvSpPr>
            <a:spLocks/>
          </p:cNvSpPr>
          <p:nvPr/>
        </p:nvSpPr>
        <p:spPr bwMode="auto">
          <a:xfrm rot="5400000">
            <a:off x="5559425" y="-2265362"/>
            <a:ext cx="1460500"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latin typeface="Helvetica" pitchFamily="34" charset="0"/>
            </a:endParaRPr>
          </a:p>
        </p:txBody>
      </p:sp>
      <p:sp>
        <p:nvSpPr>
          <p:cNvPr id="47107" name="Rectangle 11"/>
          <p:cNvSpPr>
            <a:spLocks noChangeArrowheads="1"/>
          </p:cNvSpPr>
          <p:nvPr/>
        </p:nvSpPr>
        <p:spPr bwMode="auto">
          <a:xfrm>
            <a:off x="3621088" y="1646239"/>
            <a:ext cx="4456112"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tabLst>
                <a:tab pos="1257300" algn="l"/>
              </a:tabLst>
              <a:defRPr>
                <a:solidFill>
                  <a:schemeClr val="tx1"/>
                </a:solidFill>
                <a:latin typeface="Arial" panose="020B0604020202020204" pitchFamily="34" charset="0"/>
              </a:defRPr>
            </a:lvl1pPr>
            <a:lvl2pPr marL="742950" indent="-285750">
              <a:tabLst>
                <a:tab pos="1257300" algn="l"/>
              </a:tabLst>
              <a:defRPr>
                <a:solidFill>
                  <a:schemeClr val="tx1"/>
                </a:solidFill>
                <a:latin typeface="Arial" panose="020B0604020202020204" pitchFamily="34" charset="0"/>
              </a:defRPr>
            </a:lvl2pPr>
            <a:lvl3pPr marL="1143000" indent="-228600">
              <a:tabLst>
                <a:tab pos="1257300" algn="l"/>
              </a:tabLst>
              <a:defRPr>
                <a:solidFill>
                  <a:schemeClr val="tx1"/>
                </a:solidFill>
                <a:latin typeface="Arial" panose="020B0604020202020204" pitchFamily="34" charset="0"/>
              </a:defRPr>
            </a:lvl3pPr>
            <a:lvl4pPr marL="1600200" indent="-228600">
              <a:tabLst>
                <a:tab pos="1257300" algn="l"/>
              </a:tabLst>
              <a:defRPr>
                <a:solidFill>
                  <a:schemeClr val="tx1"/>
                </a:solidFill>
                <a:latin typeface="Arial" panose="020B0604020202020204" pitchFamily="34" charset="0"/>
              </a:defRPr>
            </a:lvl4pPr>
            <a:lvl5pPr marL="2057400" indent="-228600">
              <a:tabLst>
                <a:tab pos="1257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257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257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257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257300" algn="l"/>
              </a:tabLst>
              <a:defRPr>
                <a:solidFill>
                  <a:schemeClr val="tx1"/>
                </a:solidFill>
                <a:latin typeface="Arial" panose="020B0604020202020204" pitchFamily="34" charset="0"/>
              </a:defRPr>
            </a:lvl9pPr>
          </a:lstStyle>
          <a:p>
            <a:pPr>
              <a:lnSpc>
                <a:spcPct val="93000"/>
              </a:lnSpc>
              <a:spcAft>
                <a:spcPts val="600"/>
              </a:spcAft>
              <a:buClr>
                <a:srgbClr val="000000"/>
              </a:buClr>
            </a:pPr>
            <a:r>
              <a:rPr lang="en-US" altLang="en-US" dirty="0">
                <a:ea typeface="ヒラギノ角ゴ Pro W3"/>
                <a:cs typeface="ヒラギノ角ゴ Pro W3"/>
              </a:rPr>
              <a:t>Flexible Deployment Options, Including  Cloud, Supported By An Infrastructure-agnostic Platform</a:t>
            </a:r>
            <a:endParaRPr lang="en-GB" altLang="en-US" dirty="0">
              <a:ea typeface="ヒラギノ角ゴ Pro W3"/>
              <a:cs typeface="ヒラギノ角ゴ Pro W3"/>
            </a:endParaRPr>
          </a:p>
        </p:txBody>
      </p:sp>
      <p:sp>
        <p:nvSpPr>
          <p:cNvPr id="13" name="Round Same Side Corner Rectangle 21"/>
          <p:cNvSpPr>
            <a:spLocks/>
          </p:cNvSpPr>
          <p:nvPr/>
        </p:nvSpPr>
        <p:spPr bwMode="auto">
          <a:xfrm rot="5400000">
            <a:off x="5564982" y="-575468"/>
            <a:ext cx="1449387"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latin typeface="Helvetica" pitchFamily="34" charset="0"/>
            </a:endParaRPr>
          </a:p>
        </p:txBody>
      </p:sp>
      <p:sp>
        <p:nvSpPr>
          <p:cNvPr id="14" name="Round Same Side Corner Rectangle 21"/>
          <p:cNvSpPr>
            <a:spLocks/>
          </p:cNvSpPr>
          <p:nvPr/>
        </p:nvSpPr>
        <p:spPr bwMode="auto">
          <a:xfrm rot="5400000">
            <a:off x="5624513" y="1058863"/>
            <a:ext cx="1330325"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latin typeface="Helvetica" pitchFamily="34" charset="0"/>
            </a:endParaRPr>
          </a:p>
        </p:txBody>
      </p:sp>
      <p:sp>
        <p:nvSpPr>
          <p:cNvPr id="27" name="Rectangle 26"/>
          <p:cNvSpPr/>
          <p:nvPr/>
        </p:nvSpPr>
        <p:spPr>
          <a:xfrm>
            <a:off x="3657600" y="3321051"/>
            <a:ext cx="4495800" cy="608013"/>
          </a:xfrm>
          <a:prstGeom prst="rect">
            <a:avLst/>
          </a:prstGeom>
        </p:spPr>
        <p:txBody>
          <a:bodyPr>
            <a:spAutoFit/>
          </a:bodyPr>
          <a:lstStyle/>
          <a:p>
            <a:pPr>
              <a:lnSpc>
                <a:spcPct val="93000"/>
              </a:lnSpc>
              <a:spcAft>
                <a:spcPts val="600"/>
              </a:spcAft>
              <a:buClr>
                <a:srgbClr val="000000"/>
              </a:buClr>
              <a:buSzPct val="100000"/>
              <a:tabLst>
                <a:tab pos="1257300" algn="l"/>
              </a:tabLst>
              <a:defRPr/>
            </a:pPr>
            <a:r>
              <a:rPr lang="en-US" kern="0" dirty="0">
                <a:latin typeface="Arial"/>
                <a:ea typeface="ヒラギノ角ゴ Pro W3" pitchFamily="1" charset="-128"/>
              </a:rPr>
              <a:t>Integrated With IBM’s High-performance Systems Built for Big Data Analytics</a:t>
            </a:r>
          </a:p>
        </p:txBody>
      </p:sp>
      <p:sp>
        <p:nvSpPr>
          <p:cNvPr id="47111" name="Rectangle 4"/>
          <p:cNvSpPr>
            <a:spLocks noChangeArrowheads="1"/>
          </p:cNvSpPr>
          <p:nvPr/>
        </p:nvSpPr>
        <p:spPr bwMode="auto">
          <a:xfrm>
            <a:off x="3810000" y="2727326"/>
            <a:ext cx="45720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200">
              <a:solidFill>
                <a:srgbClr val="FF0000"/>
              </a:solidFill>
              <a:latin typeface="Helvetica" panose="020B0604020202020204" pitchFamily="34" charset="0"/>
              <a:ea typeface="ＭＳ Ｐゴシック" panose="020B0600070205080204" pitchFamily="34" charset="-128"/>
            </a:endParaRPr>
          </a:p>
        </p:txBody>
      </p:sp>
      <p:sp>
        <p:nvSpPr>
          <p:cNvPr id="30" name="Rectangle 29"/>
          <p:cNvSpPr/>
          <p:nvPr/>
        </p:nvSpPr>
        <p:spPr>
          <a:xfrm>
            <a:off x="3684588" y="5029201"/>
            <a:ext cx="4133850" cy="608013"/>
          </a:xfrm>
          <a:prstGeom prst="rect">
            <a:avLst/>
          </a:prstGeom>
        </p:spPr>
        <p:txBody>
          <a:bodyPr>
            <a:spAutoFit/>
          </a:bodyPr>
          <a:lstStyle/>
          <a:p>
            <a:pPr>
              <a:lnSpc>
                <a:spcPct val="93000"/>
              </a:lnSpc>
              <a:spcAft>
                <a:spcPts val="600"/>
              </a:spcAft>
              <a:buClr>
                <a:srgbClr val="000000"/>
              </a:buClr>
              <a:buSzPct val="100000"/>
              <a:tabLst>
                <a:tab pos="1257300" algn="l"/>
              </a:tabLst>
              <a:defRPr/>
            </a:pPr>
            <a:r>
              <a:rPr lang="en-US" kern="0" dirty="0">
                <a:latin typeface="Arial"/>
                <a:ea typeface="ヒラギノ角ゴ Pro W3" pitchFamily="1" charset="-128"/>
              </a:rPr>
              <a:t>Embedded Into Operational, Mobile and/or Cloud-based Applications</a:t>
            </a:r>
          </a:p>
        </p:txBody>
      </p:sp>
      <p:grpSp>
        <p:nvGrpSpPr>
          <p:cNvPr id="2" name="Group 27"/>
          <p:cNvGrpSpPr/>
          <p:nvPr/>
        </p:nvGrpSpPr>
        <p:grpSpPr>
          <a:xfrm>
            <a:off x="2146002" y="1458433"/>
            <a:ext cx="946150" cy="4295775"/>
            <a:chOff x="712010" y="1600200"/>
            <a:chExt cx="946150" cy="4295775"/>
          </a:xfrm>
          <a:solidFill>
            <a:schemeClr val="bg1"/>
          </a:solidFill>
        </p:grpSpPr>
        <p:sp>
          <p:nvSpPr>
            <p:cNvPr id="57" name="Oval 56"/>
            <p:cNvSpPr>
              <a:spLocks noChangeArrowheads="1"/>
            </p:cNvSpPr>
            <p:nvPr/>
          </p:nvSpPr>
          <p:spPr bwMode="auto">
            <a:xfrm>
              <a:off x="712010" y="1600200"/>
              <a:ext cx="946150" cy="869950"/>
            </a:xfrm>
            <a:prstGeom prst="ellipse">
              <a:avLst/>
            </a:prstGeom>
            <a:grpFill/>
            <a:ln w="57150">
              <a:no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sp>
          <p:nvSpPr>
            <p:cNvPr id="58" name="Oval 57"/>
            <p:cNvSpPr>
              <a:spLocks noChangeArrowheads="1"/>
            </p:cNvSpPr>
            <p:nvPr/>
          </p:nvSpPr>
          <p:spPr bwMode="auto">
            <a:xfrm>
              <a:off x="713598" y="5026025"/>
              <a:ext cx="944562" cy="869950"/>
            </a:xfrm>
            <a:prstGeom prst="ellipse">
              <a:avLst/>
            </a:prstGeom>
            <a:grpFill/>
            <a:ln w="57150">
              <a:no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sp>
          <p:nvSpPr>
            <p:cNvPr id="59" name="Oval 58"/>
            <p:cNvSpPr>
              <a:spLocks noChangeArrowheads="1"/>
            </p:cNvSpPr>
            <p:nvPr/>
          </p:nvSpPr>
          <p:spPr bwMode="auto">
            <a:xfrm>
              <a:off x="712010" y="3348038"/>
              <a:ext cx="946150" cy="869950"/>
            </a:xfrm>
            <a:prstGeom prst="ellipse">
              <a:avLst/>
            </a:prstGeom>
            <a:grpFill/>
            <a:ln w="57150">
              <a:no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grpSp>
      <p:sp>
        <p:nvSpPr>
          <p:cNvPr id="60" name="Oval 59"/>
          <p:cNvSpPr>
            <a:spLocks noChangeArrowheads="1"/>
          </p:cNvSpPr>
          <p:nvPr/>
        </p:nvSpPr>
        <p:spPr bwMode="auto">
          <a:xfrm>
            <a:off x="2124075" y="1481138"/>
            <a:ext cx="946150" cy="869950"/>
          </a:xfrm>
          <a:prstGeom prst="ellipse">
            <a:avLst/>
          </a:prstGeom>
          <a:noFill/>
          <a:ln w="3810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sp>
        <p:nvSpPr>
          <p:cNvPr id="47115" name="Rectangle 7"/>
          <p:cNvSpPr>
            <a:spLocks noChangeArrowheads="1"/>
          </p:cNvSpPr>
          <p:nvPr/>
        </p:nvSpPr>
        <p:spPr bwMode="auto">
          <a:xfrm>
            <a:off x="2162175" y="2366964"/>
            <a:ext cx="1371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rgbClr val="0070C0"/>
                </a:solidFill>
                <a:latin typeface="Helvetica" panose="020B0604020202020204" pitchFamily="34" charset="0"/>
                <a:ea typeface="ＭＳ Ｐゴシック" panose="020B0600070205080204" pitchFamily="34" charset="-128"/>
              </a:rPr>
              <a:t>Flexible</a:t>
            </a:r>
          </a:p>
        </p:txBody>
      </p:sp>
      <p:sp>
        <p:nvSpPr>
          <p:cNvPr id="47116" name="Rectangle 17"/>
          <p:cNvSpPr>
            <a:spLocks noChangeArrowheads="1"/>
          </p:cNvSpPr>
          <p:nvPr/>
        </p:nvSpPr>
        <p:spPr bwMode="auto">
          <a:xfrm>
            <a:off x="2006601" y="4075114"/>
            <a:ext cx="150336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rgbClr val="0070C0"/>
                </a:solidFill>
                <a:latin typeface="Helvetica" panose="020B0604020202020204" pitchFamily="34" charset="0"/>
                <a:ea typeface="ＭＳ Ｐゴシック" panose="020B0600070205080204" pitchFamily="34" charset="-128"/>
              </a:rPr>
              <a:t>Integrated</a:t>
            </a:r>
          </a:p>
        </p:txBody>
      </p:sp>
      <p:sp>
        <p:nvSpPr>
          <p:cNvPr id="47117" name="Rectangle 24"/>
          <p:cNvSpPr>
            <a:spLocks noChangeArrowheads="1"/>
          </p:cNvSpPr>
          <p:nvPr/>
        </p:nvSpPr>
        <p:spPr bwMode="auto">
          <a:xfrm>
            <a:off x="1839913" y="5683250"/>
            <a:ext cx="16700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b="1">
                <a:solidFill>
                  <a:srgbClr val="0070C0"/>
                </a:solidFill>
                <a:latin typeface="Helvetica" panose="020B0604020202020204" pitchFamily="34" charset="0"/>
                <a:ea typeface="ＭＳ Ｐゴシック" panose="020B0600070205080204" pitchFamily="34" charset="-128"/>
              </a:rPr>
              <a:t>Embedded</a:t>
            </a:r>
          </a:p>
        </p:txBody>
      </p:sp>
      <p:sp>
        <p:nvSpPr>
          <p:cNvPr id="65" name="Oval 64"/>
          <p:cNvSpPr>
            <a:spLocks noChangeArrowheads="1"/>
          </p:cNvSpPr>
          <p:nvPr/>
        </p:nvSpPr>
        <p:spPr bwMode="auto">
          <a:xfrm>
            <a:off x="2138363" y="4883150"/>
            <a:ext cx="944562" cy="869950"/>
          </a:xfrm>
          <a:prstGeom prst="ellipse">
            <a:avLst/>
          </a:prstGeom>
          <a:noFill/>
          <a:ln w="3810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sp>
        <p:nvSpPr>
          <p:cNvPr id="68" name="Oval 67"/>
          <p:cNvSpPr>
            <a:spLocks noChangeArrowheads="1"/>
          </p:cNvSpPr>
          <p:nvPr/>
        </p:nvSpPr>
        <p:spPr bwMode="auto">
          <a:xfrm>
            <a:off x="2136775" y="3205163"/>
            <a:ext cx="946150" cy="869950"/>
          </a:xfrm>
          <a:prstGeom prst="ellipse">
            <a:avLst/>
          </a:prstGeom>
          <a:noFill/>
          <a:ln w="3810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dirty="0">
              <a:solidFill>
                <a:schemeClr val="lt1"/>
              </a:solidFill>
            </a:endParaRPr>
          </a:p>
        </p:txBody>
      </p:sp>
      <p:pic>
        <p:nvPicPr>
          <p:cNvPr id="49174" name="Picture 12" descr="https://encrypted-tbn0.gstatic.com/images?q=tbn:ANd9GcQFO9D5BgLxcHHRVPPMc_AbyA1Rc5u3ht0EevQlk5eNvYBAM0dk4A"/>
          <p:cNvPicPr>
            <a:picLocks noChangeAspect="1" noChangeArrowheads="1"/>
          </p:cNvPicPr>
          <p:nvPr/>
        </p:nvPicPr>
        <p:blipFill>
          <a:blip r:embed="rId3" cstate="print">
            <a:duotone>
              <a:schemeClr val="accent3">
                <a:shade val="45000"/>
                <a:satMod val="135000"/>
              </a:schemeClr>
              <a:prstClr val="white"/>
            </a:duotone>
            <a:extLst/>
          </a:blip>
          <a:srcRect/>
          <a:stretch>
            <a:fillRect/>
          </a:stretch>
        </p:blipFill>
        <p:spPr bwMode="auto">
          <a:xfrm>
            <a:off x="2265364" y="5040313"/>
            <a:ext cx="700087" cy="525462"/>
          </a:xfrm>
          <a:prstGeom prst="rect">
            <a:avLst/>
          </a:prstGeom>
          <a:noFill/>
          <a:ln>
            <a:noFill/>
          </a:ln>
          <a:extLst/>
        </p:spPr>
      </p:pic>
      <p:pic>
        <p:nvPicPr>
          <p:cNvPr id="49175" name="Picture 52" descr="database_search"/>
          <p:cNvPicPr>
            <a:picLocks noChangeAspect="1" noChangeArrowheads="1"/>
          </p:cNvPicPr>
          <p:nvPr/>
        </p:nvPicPr>
        <p:blipFill>
          <a:blip r:embed="rId4" cstate="print">
            <a:duotone>
              <a:schemeClr val="bg2">
                <a:shade val="45000"/>
                <a:satMod val="135000"/>
              </a:schemeClr>
              <a:prstClr val="white"/>
            </a:duotone>
            <a:extLst/>
          </a:blip>
          <a:srcRect/>
          <a:stretch>
            <a:fillRect/>
          </a:stretch>
        </p:blipFill>
        <p:spPr bwMode="auto">
          <a:xfrm>
            <a:off x="2362201" y="3316289"/>
            <a:ext cx="650875" cy="649287"/>
          </a:xfrm>
          <a:prstGeom prst="rect">
            <a:avLst/>
          </a:prstGeom>
          <a:noFill/>
          <a:ln>
            <a:noFill/>
          </a:ln>
          <a:extLst/>
        </p:spPr>
      </p:pic>
      <p:pic>
        <p:nvPicPr>
          <p:cNvPr id="47122" name="Picture 65" descr="zEnterprise, 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8775" y="2957513"/>
            <a:ext cx="1119188" cy="157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3" name="Picture 27" descr="infostream-shad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3559176"/>
            <a:ext cx="979488" cy="97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4" name="Picture 66" descr="database-icon-tran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53401" y="3933826"/>
            <a:ext cx="817563"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5" name="Picture 69" descr="systems_z_zos140x100_trans.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818439" y="3057526"/>
            <a:ext cx="7699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6"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89176" y="1646239"/>
            <a:ext cx="595313" cy="54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7" name="Picture 9" descr="All-Comes-Together-2.png"/>
          <p:cNvPicPr>
            <a:picLocks noChangeAspect="1"/>
          </p:cNvPicPr>
          <p:nvPr/>
        </p:nvPicPr>
        <p:blipFill>
          <a:blip r:embed="rId10">
            <a:extLst>
              <a:ext uri="{28A0092B-C50C-407E-A947-70E740481C1C}">
                <a14:useLocalDpi xmlns:a14="http://schemas.microsoft.com/office/drawing/2010/main" val="0"/>
              </a:ext>
            </a:extLst>
          </a:blip>
          <a:srcRect b="6583"/>
          <a:stretch>
            <a:fillRect/>
          </a:stretch>
        </p:blipFill>
        <p:spPr bwMode="auto">
          <a:xfrm>
            <a:off x="8382001" y="1458914"/>
            <a:ext cx="1470025" cy="1379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2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7525" y="4899025"/>
            <a:ext cx="2249488" cy="111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7129" name="Group 15"/>
          <p:cNvGrpSpPr>
            <a:grpSpLocks/>
          </p:cNvGrpSpPr>
          <p:nvPr/>
        </p:nvGrpSpPr>
        <p:grpSpPr bwMode="auto">
          <a:xfrm>
            <a:off x="7766050" y="4903788"/>
            <a:ext cx="1644650" cy="1035050"/>
            <a:chOff x="122783" y="1566045"/>
            <a:chExt cx="6021958" cy="4133328"/>
          </a:xfrm>
        </p:grpSpPr>
        <p:grpSp>
          <p:nvGrpSpPr>
            <p:cNvPr id="47131" name="Group 2"/>
            <p:cNvGrpSpPr>
              <a:grpSpLocks/>
            </p:cNvGrpSpPr>
            <p:nvPr/>
          </p:nvGrpSpPr>
          <p:grpSpPr bwMode="auto">
            <a:xfrm>
              <a:off x="3071813" y="3321844"/>
              <a:ext cx="722188" cy="636240"/>
              <a:chOff x="1945" y="2742"/>
              <a:chExt cx="647" cy="570"/>
            </a:xfrm>
          </p:grpSpPr>
          <p:pic>
            <p:nvPicPr>
              <p:cNvPr id="77943"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945" y="2742"/>
                <a:ext cx="647" cy="570"/>
              </a:xfrm>
              <a:prstGeom prst="rect">
                <a:avLst/>
              </a:prstGeom>
              <a:noFill/>
              <a:ln>
                <a:noFill/>
              </a:ln>
              <a:extLst/>
            </p:spPr>
          </p:pic>
          <p:pic>
            <p:nvPicPr>
              <p:cNvPr id="77944" name="Picture 4" descr="JazzHub-identifier_64"/>
              <p:cNvPicPr>
                <a:picLocks noChangeAspect="1" noChangeArrowheads="1"/>
              </p:cNvPicPr>
              <p:nvPr/>
            </p:nvPicPr>
            <p:blipFill>
              <a:blip r:embed="rId13" cstate="print">
                <a:duotone>
                  <a:prstClr val="black"/>
                  <a:schemeClr val="accent5">
                    <a:tint val="45000"/>
                    <a:satMod val="400000"/>
                  </a:schemeClr>
                </a:duotone>
                <a:extLst/>
              </a:blip>
              <a:srcRect/>
              <a:stretch>
                <a:fillRect/>
              </a:stretch>
            </p:blipFill>
            <p:spPr bwMode="auto">
              <a:xfrm>
                <a:off x="2102" y="2854"/>
                <a:ext cx="339" cy="339"/>
              </a:xfrm>
              <a:prstGeom prst="rect">
                <a:avLst/>
              </a:prstGeom>
              <a:noFill/>
              <a:ln>
                <a:noFill/>
              </a:ln>
              <a:extLst/>
            </p:spPr>
          </p:pic>
        </p:grpSp>
        <p:grpSp>
          <p:nvGrpSpPr>
            <p:cNvPr id="47132" name="Group 5"/>
            <p:cNvGrpSpPr>
              <a:grpSpLocks/>
            </p:cNvGrpSpPr>
            <p:nvPr/>
          </p:nvGrpSpPr>
          <p:grpSpPr bwMode="auto">
            <a:xfrm>
              <a:off x="3072929" y="4022825"/>
              <a:ext cx="722189" cy="636240"/>
              <a:chOff x="145" y="1077"/>
              <a:chExt cx="647" cy="570"/>
            </a:xfrm>
          </p:grpSpPr>
          <p:pic>
            <p:nvPicPr>
              <p:cNvPr id="77941"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45" y="1077"/>
                <a:ext cx="647" cy="570"/>
              </a:xfrm>
              <a:prstGeom prst="rect">
                <a:avLst/>
              </a:prstGeom>
              <a:noFill/>
              <a:ln>
                <a:noFill/>
              </a:ln>
              <a:extLst/>
            </p:spPr>
          </p:pic>
          <p:pic>
            <p:nvPicPr>
              <p:cNvPr id="77942" name="Picture 7" descr="MAM64"/>
              <p:cNvPicPr>
                <a:picLocks noChangeAspect="1" noChangeArrowheads="1"/>
              </p:cNvPicPr>
              <p:nvPr/>
            </p:nvPicPr>
            <p:blipFill>
              <a:blip r:embed="rId14" cstate="print">
                <a:duotone>
                  <a:prstClr val="black"/>
                  <a:schemeClr val="accent5">
                    <a:tint val="45000"/>
                    <a:satMod val="400000"/>
                  </a:schemeClr>
                </a:duotone>
                <a:extLst/>
              </a:blip>
              <a:srcRect/>
              <a:stretch>
                <a:fillRect/>
              </a:stretch>
            </p:blipFill>
            <p:spPr bwMode="auto">
              <a:xfrm>
                <a:off x="327" y="1198"/>
                <a:ext cx="309" cy="309"/>
              </a:xfrm>
              <a:prstGeom prst="rect">
                <a:avLst/>
              </a:prstGeom>
              <a:noFill/>
              <a:ln>
                <a:noFill/>
              </a:ln>
              <a:extLst/>
            </p:spPr>
          </p:pic>
        </p:grpSp>
        <p:grpSp>
          <p:nvGrpSpPr>
            <p:cNvPr id="47133" name="Group 8"/>
            <p:cNvGrpSpPr>
              <a:grpSpLocks/>
            </p:cNvGrpSpPr>
            <p:nvPr/>
          </p:nvGrpSpPr>
          <p:grpSpPr bwMode="auto">
            <a:xfrm>
              <a:off x="2484686" y="4358805"/>
              <a:ext cx="722188" cy="636240"/>
              <a:chOff x="1820" y="1831"/>
              <a:chExt cx="647" cy="570"/>
            </a:xfrm>
          </p:grpSpPr>
          <p:pic>
            <p:nvPicPr>
              <p:cNvPr id="77939"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820" y="1831"/>
                <a:ext cx="647" cy="570"/>
              </a:xfrm>
              <a:prstGeom prst="rect">
                <a:avLst/>
              </a:prstGeom>
              <a:noFill/>
              <a:ln>
                <a:noFill/>
              </a:ln>
              <a:extLst/>
            </p:spPr>
          </p:pic>
          <p:pic>
            <p:nvPicPr>
              <p:cNvPr id="77940" name="Picture 10" descr="CloudOE%20SSO%2064x64%20copy"/>
              <p:cNvPicPr>
                <a:picLocks noChangeAspect="1" noChangeArrowheads="1"/>
              </p:cNvPicPr>
              <p:nvPr/>
            </p:nvPicPr>
            <p:blipFill>
              <a:blip r:embed="rId15" cstate="print">
                <a:duotone>
                  <a:prstClr val="black"/>
                  <a:schemeClr val="accent5">
                    <a:tint val="45000"/>
                    <a:satMod val="400000"/>
                  </a:schemeClr>
                </a:duotone>
                <a:extLst/>
              </a:blip>
              <a:srcRect/>
              <a:stretch>
                <a:fillRect/>
              </a:stretch>
            </p:blipFill>
            <p:spPr bwMode="auto">
              <a:xfrm>
                <a:off x="1955" y="1907"/>
                <a:ext cx="384" cy="384"/>
              </a:xfrm>
              <a:prstGeom prst="rect">
                <a:avLst/>
              </a:prstGeom>
              <a:noFill/>
              <a:ln>
                <a:noFill/>
              </a:ln>
              <a:extLst/>
            </p:spPr>
          </p:pic>
        </p:grpSp>
        <p:grpSp>
          <p:nvGrpSpPr>
            <p:cNvPr id="47134" name="Group 11"/>
            <p:cNvGrpSpPr>
              <a:grpSpLocks/>
            </p:cNvGrpSpPr>
            <p:nvPr/>
          </p:nvGrpSpPr>
          <p:grpSpPr bwMode="auto">
            <a:xfrm>
              <a:off x="2488034" y="5045274"/>
              <a:ext cx="722189" cy="636240"/>
              <a:chOff x="4460" y="433"/>
              <a:chExt cx="647" cy="570"/>
            </a:xfrm>
          </p:grpSpPr>
          <p:pic>
            <p:nvPicPr>
              <p:cNvPr id="77937"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4460" y="433"/>
                <a:ext cx="647" cy="570"/>
              </a:xfrm>
              <a:prstGeom prst="rect">
                <a:avLst/>
              </a:prstGeom>
              <a:noFill/>
              <a:ln>
                <a:noFill/>
              </a:ln>
              <a:extLst/>
            </p:spPr>
          </p:pic>
          <p:pic>
            <p:nvPicPr>
              <p:cNvPr id="77938" name="Picture 13" descr="AppScan_64x64"/>
              <p:cNvPicPr>
                <a:picLocks noChangeAspect="1" noChangeArrowheads="1"/>
              </p:cNvPicPr>
              <p:nvPr/>
            </p:nvPicPr>
            <p:blipFill>
              <a:blip r:embed="rId16" cstate="print">
                <a:duotone>
                  <a:prstClr val="black"/>
                  <a:schemeClr val="accent5">
                    <a:tint val="45000"/>
                    <a:satMod val="400000"/>
                  </a:schemeClr>
                </a:duotone>
                <a:extLst/>
              </a:blip>
              <a:srcRect/>
              <a:stretch>
                <a:fillRect/>
              </a:stretch>
            </p:blipFill>
            <p:spPr bwMode="auto">
              <a:xfrm>
                <a:off x="4590" y="522"/>
                <a:ext cx="384" cy="384"/>
              </a:xfrm>
              <a:prstGeom prst="rect">
                <a:avLst/>
              </a:prstGeom>
              <a:noFill/>
              <a:ln>
                <a:noFill/>
              </a:ln>
              <a:extLst/>
            </p:spPr>
          </p:pic>
        </p:grpSp>
        <p:grpSp>
          <p:nvGrpSpPr>
            <p:cNvPr id="47135" name="Group 14"/>
            <p:cNvGrpSpPr>
              <a:grpSpLocks/>
            </p:cNvGrpSpPr>
            <p:nvPr/>
          </p:nvGrpSpPr>
          <p:grpSpPr bwMode="auto">
            <a:xfrm>
              <a:off x="2482453" y="3665637"/>
              <a:ext cx="722188" cy="636240"/>
              <a:chOff x="6704" y="2699"/>
              <a:chExt cx="647" cy="570"/>
            </a:xfrm>
          </p:grpSpPr>
          <p:pic>
            <p:nvPicPr>
              <p:cNvPr id="77935"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6704" y="2699"/>
                <a:ext cx="647" cy="570"/>
              </a:xfrm>
              <a:prstGeom prst="rect">
                <a:avLst/>
              </a:prstGeom>
              <a:noFill/>
              <a:ln>
                <a:noFill/>
              </a:ln>
              <a:extLst/>
            </p:spPr>
          </p:pic>
          <p:pic>
            <p:nvPicPr>
              <p:cNvPr id="77936" name="Picture 16" descr="rapidapps_identifier_64x64"/>
              <p:cNvPicPr>
                <a:picLocks noChangeAspect="1" noChangeArrowheads="1"/>
              </p:cNvPicPr>
              <p:nvPr/>
            </p:nvPicPr>
            <p:blipFill>
              <a:blip r:embed="rId17" cstate="print">
                <a:duotone>
                  <a:prstClr val="black"/>
                  <a:schemeClr val="accent5">
                    <a:tint val="45000"/>
                    <a:satMod val="400000"/>
                  </a:schemeClr>
                </a:duotone>
                <a:extLst/>
              </a:blip>
              <a:srcRect/>
              <a:stretch>
                <a:fillRect/>
              </a:stretch>
            </p:blipFill>
            <p:spPr bwMode="auto">
              <a:xfrm>
                <a:off x="6869" y="2821"/>
                <a:ext cx="324" cy="324"/>
              </a:xfrm>
              <a:prstGeom prst="rect">
                <a:avLst/>
              </a:prstGeom>
              <a:noFill/>
              <a:ln>
                <a:noFill/>
              </a:ln>
              <a:extLst/>
            </p:spPr>
          </p:pic>
        </p:grpSp>
        <p:grpSp>
          <p:nvGrpSpPr>
            <p:cNvPr id="47136" name="Group 17"/>
            <p:cNvGrpSpPr>
              <a:grpSpLocks/>
            </p:cNvGrpSpPr>
            <p:nvPr/>
          </p:nvGrpSpPr>
          <p:grpSpPr bwMode="auto">
            <a:xfrm>
              <a:off x="1891977" y="4006082"/>
              <a:ext cx="722189" cy="636240"/>
              <a:chOff x="145" y="1781"/>
              <a:chExt cx="647" cy="570"/>
            </a:xfrm>
          </p:grpSpPr>
          <p:pic>
            <p:nvPicPr>
              <p:cNvPr id="77933"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45" y="1781"/>
                <a:ext cx="647" cy="570"/>
              </a:xfrm>
              <a:prstGeom prst="rect">
                <a:avLst/>
              </a:prstGeom>
              <a:noFill/>
              <a:ln>
                <a:noFill/>
              </a:ln>
              <a:extLst/>
            </p:spPr>
          </p:pic>
          <p:pic>
            <p:nvPicPr>
              <p:cNvPr id="77934" name="Picture 19" descr="ODM-Cloud-OE-64"/>
              <p:cNvPicPr>
                <a:picLocks noChangeAspect="1" noChangeArrowheads="1"/>
              </p:cNvPicPr>
              <p:nvPr/>
            </p:nvPicPr>
            <p:blipFill>
              <a:blip r:embed="rId18" cstate="print">
                <a:duotone>
                  <a:prstClr val="black"/>
                  <a:schemeClr val="accent5">
                    <a:tint val="45000"/>
                    <a:satMod val="400000"/>
                  </a:schemeClr>
                </a:duotone>
                <a:extLst/>
              </a:blip>
              <a:srcRect/>
              <a:stretch>
                <a:fillRect/>
              </a:stretch>
            </p:blipFill>
            <p:spPr bwMode="auto">
              <a:xfrm>
                <a:off x="285" y="1899"/>
                <a:ext cx="331" cy="331"/>
              </a:xfrm>
              <a:prstGeom prst="rect">
                <a:avLst/>
              </a:prstGeom>
              <a:noFill/>
              <a:ln>
                <a:noFill/>
              </a:ln>
              <a:extLst/>
            </p:spPr>
          </p:pic>
        </p:grpSp>
        <p:grpSp>
          <p:nvGrpSpPr>
            <p:cNvPr id="47137" name="Group 20"/>
            <p:cNvGrpSpPr>
              <a:grpSpLocks/>
            </p:cNvGrpSpPr>
            <p:nvPr/>
          </p:nvGrpSpPr>
          <p:grpSpPr bwMode="auto">
            <a:xfrm>
              <a:off x="1300386" y="4356572"/>
              <a:ext cx="722189" cy="636240"/>
              <a:chOff x="1682" y="2561"/>
              <a:chExt cx="647" cy="570"/>
            </a:xfrm>
          </p:grpSpPr>
          <p:pic>
            <p:nvPicPr>
              <p:cNvPr id="77931"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682" y="2561"/>
                <a:ext cx="647" cy="570"/>
              </a:xfrm>
              <a:prstGeom prst="rect">
                <a:avLst/>
              </a:prstGeom>
              <a:noFill/>
              <a:ln>
                <a:noFill/>
              </a:ln>
              <a:extLst/>
            </p:spPr>
          </p:pic>
          <p:pic>
            <p:nvPicPr>
              <p:cNvPr id="77932" name="Picture 22" descr="64x64"/>
              <p:cNvPicPr>
                <a:picLocks noChangeAspect="1" noChangeArrowheads="1"/>
              </p:cNvPicPr>
              <p:nvPr/>
            </p:nvPicPr>
            <p:blipFill>
              <a:blip r:embed="rId19" cstate="print">
                <a:duotone>
                  <a:prstClr val="black"/>
                  <a:schemeClr val="accent5">
                    <a:tint val="45000"/>
                    <a:satMod val="400000"/>
                  </a:schemeClr>
                </a:duotone>
                <a:extLst/>
              </a:blip>
              <a:srcRect/>
              <a:stretch>
                <a:fillRect/>
              </a:stretch>
            </p:blipFill>
            <p:spPr bwMode="auto">
              <a:xfrm>
                <a:off x="1841" y="2645"/>
                <a:ext cx="354" cy="354"/>
              </a:xfrm>
              <a:prstGeom prst="rect">
                <a:avLst/>
              </a:prstGeom>
              <a:noFill/>
              <a:ln>
                <a:noFill/>
              </a:ln>
              <a:extLst/>
            </p:spPr>
          </p:pic>
        </p:grpSp>
        <p:grpSp>
          <p:nvGrpSpPr>
            <p:cNvPr id="47138" name="Group 23"/>
            <p:cNvGrpSpPr>
              <a:grpSpLocks/>
            </p:cNvGrpSpPr>
            <p:nvPr/>
          </p:nvGrpSpPr>
          <p:grpSpPr bwMode="auto">
            <a:xfrm>
              <a:off x="1877467" y="4698132"/>
              <a:ext cx="730002" cy="642938"/>
              <a:chOff x="1730" y="3285"/>
              <a:chExt cx="654" cy="576"/>
            </a:xfrm>
          </p:grpSpPr>
          <p:pic>
            <p:nvPicPr>
              <p:cNvPr id="77929" name="Picture 6" descr="C:\Users\Bryan\Desktop\grey rect.png"/>
              <p:cNvPicPr>
                <a:picLocks noChangeAspect="1" noChangeArrowheads="1"/>
              </p:cNvPicPr>
              <p:nvPr/>
            </p:nvPicPr>
            <p:blipFill>
              <a:blip r:embed="rId20" cstate="print">
                <a:duotone>
                  <a:prstClr val="black"/>
                  <a:schemeClr val="accent5">
                    <a:tint val="45000"/>
                    <a:satMod val="400000"/>
                  </a:schemeClr>
                </a:duotone>
                <a:extLst/>
              </a:blip>
              <a:srcRect/>
              <a:stretch>
                <a:fillRect/>
              </a:stretch>
            </p:blipFill>
            <p:spPr bwMode="auto">
              <a:xfrm>
                <a:off x="1730" y="3285"/>
                <a:ext cx="654" cy="576"/>
              </a:xfrm>
              <a:prstGeom prst="rect">
                <a:avLst/>
              </a:prstGeom>
              <a:noFill/>
              <a:ln>
                <a:noFill/>
              </a:ln>
              <a:extLst/>
            </p:spPr>
          </p:pic>
          <p:pic>
            <p:nvPicPr>
              <p:cNvPr id="77930" name="Picture 25" descr="sessioncacheservice64"/>
              <p:cNvPicPr>
                <a:picLocks noChangeAspect="1" noChangeArrowheads="1"/>
              </p:cNvPicPr>
              <p:nvPr/>
            </p:nvPicPr>
            <p:blipFill>
              <a:blip r:embed="rId21" cstate="print">
                <a:duotone>
                  <a:prstClr val="black"/>
                  <a:schemeClr val="accent5">
                    <a:tint val="45000"/>
                    <a:satMod val="400000"/>
                  </a:schemeClr>
                </a:duotone>
                <a:extLst/>
              </a:blip>
              <a:srcRect/>
              <a:stretch>
                <a:fillRect/>
              </a:stretch>
            </p:blipFill>
            <p:spPr bwMode="auto">
              <a:xfrm>
                <a:off x="1891" y="3403"/>
                <a:ext cx="330" cy="330"/>
              </a:xfrm>
              <a:prstGeom prst="rect">
                <a:avLst/>
              </a:prstGeom>
              <a:noFill/>
              <a:ln>
                <a:noFill/>
              </a:ln>
              <a:extLst/>
            </p:spPr>
          </p:pic>
        </p:grpSp>
        <p:grpSp>
          <p:nvGrpSpPr>
            <p:cNvPr id="47139" name="Group 26"/>
            <p:cNvGrpSpPr>
              <a:grpSpLocks/>
            </p:cNvGrpSpPr>
            <p:nvPr/>
          </p:nvGrpSpPr>
          <p:grpSpPr bwMode="auto">
            <a:xfrm>
              <a:off x="1302618" y="5053087"/>
              <a:ext cx="733351" cy="646286"/>
              <a:chOff x="3443" y="2523"/>
              <a:chExt cx="660" cy="581"/>
            </a:xfrm>
          </p:grpSpPr>
          <p:pic>
            <p:nvPicPr>
              <p:cNvPr id="77927" name="Picture 6" descr="C:\Users\Bryan\Desktop\grey rect.png"/>
              <p:cNvPicPr>
                <a:picLocks noChangeAspect="1" noChangeArrowheads="1"/>
              </p:cNvPicPr>
              <p:nvPr/>
            </p:nvPicPr>
            <p:blipFill>
              <a:blip r:embed="rId22" cstate="print">
                <a:duotone>
                  <a:prstClr val="black"/>
                  <a:schemeClr val="accent5">
                    <a:tint val="45000"/>
                    <a:satMod val="400000"/>
                  </a:schemeClr>
                </a:duotone>
                <a:extLst/>
              </a:blip>
              <a:srcRect/>
              <a:stretch>
                <a:fillRect/>
              </a:stretch>
            </p:blipFill>
            <p:spPr bwMode="auto">
              <a:xfrm>
                <a:off x="3443" y="2523"/>
                <a:ext cx="660" cy="581"/>
              </a:xfrm>
              <a:prstGeom prst="rect">
                <a:avLst/>
              </a:prstGeom>
              <a:noFill/>
              <a:ln>
                <a:noFill/>
              </a:ln>
              <a:extLst/>
            </p:spPr>
          </p:pic>
          <p:pic>
            <p:nvPicPr>
              <p:cNvPr id="77928" name="Picture 28" descr="datacache64"/>
              <p:cNvPicPr>
                <a:picLocks noChangeAspect="1" noChangeArrowheads="1"/>
              </p:cNvPicPr>
              <p:nvPr/>
            </p:nvPicPr>
            <p:blipFill>
              <a:blip r:embed="rId23" cstate="print">
                <a:duotone>
                  <a:prstClr val="black"/>
                  <a:schemeClr val="accent5">
                    <a:tint val="45000"/>
                    <a:satMod val="400000"/>
                  </a:schemeClr>
                </a:duotone>
                <a:extLst/>
              </a:blip>
              <a:srcRect/>
              <a:stretch>
                <a:fillRect/>
              </a:stretch>
            </p:blipFill>
            <p:spPr bwMode="auto">
              <a:xfrm>
                <a:off x="3609" y="2637"/>
                <a:ext cx="336" cy="336"/>
              </a:xfrm>
              <a:prstGeom prst="rect">
                <a:avLst/>
              </a:prstGeom>
              <a:noFill/>
              <a:ln>
                <a:noFill/>
              </a:ln>
              <a:extLst/>
            </p:spPr>
          </p:pic>
        </p:grpSp>
        <p:grpSp>
          <p:nvGrpSpPr>
            <p:cNvPr id="47140" name="Group 29"/>
            <p:cNvGrpSpPr>
              <a:grpSpLocks/>
            </p:cNvGrpSpPr>
            <p:nvPr/>
          </p:nvGrpSpPr>
          <p:grpSpPr bwMode="auto">
            <a:xfrm>
              <a:off x="122783" y="5031879"/>
              <a:ext cx="722188" cy="636240"/>
              <a:chOff x="872" y="1849"/>
              <a:chExt cx="647" cy="570"/>
            </a:xfrm>
          </p:grpSpPr>
          <p:pic>
            <p:nvPicPr>
              <p:cNvPr id="77925"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872" y="1849"/>
                <a:ext cx="647" cy="570"/>
              </a:xfrm>
              <a:prstGeom prst="rect">
                <a:avLst/>
              </a:prstGeom>
              <a:noFill/>
              <a:ln>
                <a:noFill/>
              </a:ln>
              <a:extLst/>
            </p:spPr>
          </p:pic>
          <p:pic>
            <p:nvPicPr>
              <p:cNvPr id="77926" name="Picture 31" descr="autoscaling64"/>
              <p:cNvPicPr>
                <a:picLocks noChangeAspect="1" noChangeArrowheads="1"/>
              </p:cNvPicPr>
              <p:nvPr/>
            </p:nvPicPr>
            <p:blipFill>
              <a:blip r:embed="rId24" cstate="print">
                <a:duotone>
                  <a:prstClr val="black"/>
                  <a:schemeClr val="accent5">
                    <a:tint val="45000"/>
                    <a:satMod val="400000"/>
                  </a:schemeClr>
                </a:duotone>
                <a:extLst/>
              </a:blip>
              <a:srcRect/>
              <a:stretch>
                <a:fillRect/>
              </a:stretch>
            </p:blipFill>
            <p:spPr bwMode="auto">
              <a:xfrm>
                <a:off x="977" y="1902"/>
                <a:ext cx="438" cy="438"/>
              </a:xfrm>
              <a:prstGeom prst="rect">
                <a:avLst/>
              </a:prstGeom>
              <a:noFill/>
              <a:ln>
                <a:noFill/>
              </a:ln>
              <a:extLst/>
            </p:spPr>
          </p:pic>
        </p:grpSp>
        <p:grpSp>
          <p:nvGrpSpPr>
            <p:cNvPr id="47141" name="Group 35"/>
            <p:cNvGrpSpPr>
              <a:grpSpLocks/>
            </p:cNvGrpSpPr>
            <p:nvPr/>
          </p:nvGrpSpPr>
          <p:grpSpPr bwMode="auto">
            <a:xfrm>
              <a:off x="2491383" y="2960192"/>
              <a:ext cx="722188" cy="636240"/>
              <a:chOff x="4897" y="1062"/>
              <a:chExt cx="647" cy="570"/>
            </a:xfrm>
          </p:grpSpPr>
          <p:pic>
            <p:nvPicPr>
              <p:cNvPr id="77923"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4897" y="1062"/>
                <a:ext cx="647" cy="570"/>
              </a:xfrm>
              <a:prstGeom prst="rect">
                <a:avLst/>
              </a:prstGeom>
              <a:noFill/>
              <a:ln>
                <a:noFill/>
              </a:ln>
              <a:extLst/>
            </p:spPr>
          </p:pic>
          <p:sp>
            <p:nvSpPr>
              <p:cNvPr id="47204" name="Picture 37"/>
              <p:cNvSpPr>
                <a:spLocks noChangeAspect="1" noChangeArrowheads="1"/>
              </p:cNvSpPr>
              <p:nvPr/>
            </p:nvSpPr>
            <p:spPr bwMode="auto">
              <a:xfrm>
                <a:off x="5059" y="1177"/>
                <a:ext cx="332"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ea typeface="ＭＳ Ｐゴシック" panose="020B0600070205080204" pitchFamily="34" charset="-128"/>
                </a:endParaRPr>
              </a:p>
            </p:txBody>
          </p:sp>
        </p:grpSp>
        <p:grpSp>
          <p:nvGrpSpPr>
            <p:cNvPr id="47142" name="Group 39"/>
            <p:cNvGrpSpPr>
              <a:grpSpLocks/>
            </p:cNvGrpSpPr>
            <p:nvPr/>
          </p:nvGrpSpPr>
          <p:grpSpPr bwMode="auto">
            <a:xfrm>
              <a:off x="3075161" y="2617515"/>
              <a:ext cx="722189" cy="636240"/>
              <a:chOff x="3782" y="433"/>
              <a:chExt cx="647" cy="570"/>
            </a:xfrm>
          </p:grpSpPr>
          <p:pic>
            <p:nvPicPr>
              <p:cNvPr id="77921"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782" y="433"/>
                <a:ext cx="647" cy="570"/>
              </a:xfrm>
              <a:prstGeom prst="rect">
                <a:avLst/>
              </a:prstGeom>
              <a:noFill/>
              <a:ln>
                <a:noFill/>
              </a:ln>
              <a:extLst/>
            </p:spPr>
          </p:pic>
          <p:pic>
            <p:nvPicPr>
              <p:cNvPr id="77922" name="Picture 41" descr="Data64"/>
              <p:cNvPicPr>
                <a:picLocks noChangeAspect="1" noChangeArrowheads="1"/>
              </p:cNvPicPr>
              <p:nvPr/>
            </p:nvPicPr>
            <p:blipFill>
              <a:blip r:embed="rId25" cstate="print">
                <a:duotone>
                  <a:prstClr val="black"/>
                  <a:schemeClr val="accent5">
                    <a:tint val="45000"/>
                    <a:satMod val="400000"/>
                  </a:schemeClr>
                </a:duotone>
                <a:extLst/>
              </a:blip>
              <a:srcRect/>
              <a:stretch>
                <a:fillRect/>
              </a:stretch>
            </p:blipFill>
            <p:spPr bwMode="auto">
              <a:xfrm>
                <a:off x="3935" y="547"/>
                <a:ext cx="342" cy="342"/>
              </a:xfrm>
              <a:prstGeom prst="rect">
                <a:avLst/>
              </a:prstGeom>
              <a:noFill/>
              <a:ln>
                <a:noFill/>
              </a:ln>
              <a:extLst/>
            </p:spPr>
          </p:pic>
        </p:grpSp>
        <p:grpSp>
          <p:nvGrpSpPr>
            <p:cNvPr id="47143" name="Group 42"/>
            <p:cNvGrpSpPr>
              <a:grpSpLocks/>
            </p:cNvGrpSpPr>
            <p:nvPr/>
          </p:nvGrpSpPr>
          <p:grpSpPr bwMode="auto">
            <a:xfrm>
              <a:off x="1896442" y="1888629"/>
              <a:ext cx="722189" cy="636240"/>
              <a:chOff x="341" y="3451"/>
              <a:chExt cx="647" cy="570"/>
            </a:xfrm>
          </p:grpSpPr>
          <p:pic>
            <p:nvPicPr>
              <p:cNvPr id="77919"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41" y="3451"/>
                <a:ext cx="647" cy="570"/>
              </a:xfrm>
              <a:prstGeom prst="rect">
                <a:avLst/>
              </a:prstGeom>
              <a:noFill/>
              <a:ln>
                <a:noFill/>
              </a:ln>
              <a:extLst/>
            </p:spPr>
          </p:pic>
          <p:pic>
            <p:nvPicPr>
              <p:cNvPr id="77920" name="Picture 44" descr="Push64"/>
              <p:cNvPicPr>
                <a:picLocks noChangeAspect="1" noChangeArrowheads="1"/>
              </p:cNvPicPr>
              <p:nvPr/>
            </p:nvPicPr>
            <p:blipFill>
              <a:blip r:embed="rId26" cstate="print">
                <a:duotone>
                  <a:prstClr val="black"/>
                  <a:schemeClr val="accent5">
                    <a:tint val="45000"/>
                    <a:satMod val="400000"/>
                  </a:schemeClr>
                </a:duotone>
                <a:extLst/>
              </a:blip>
              <a:srcRect/>
              <a:stretch>
                <a:fillRect/>
              </a:stretch>
            </p:blipFill>
            <p:spPr bwMode="auto">
              <a:xfrm>
                <a:off x="476" y="3550"/>
                <a:ext cx="384" cy="384"/>
              </a:xfrm>
              <a:prstGeom prst="rect">
                <a:avLst/>
              </a:prstGeom>
              <a:noFill/>
              <a:ln>
                <a:noFill/>
              </a:ln>
              <a:extLst/>
            </p:spPr>
          </p:pic>
        </p:grpSp>
        <p:grpSp>
          <p:nvGrpSpPr>
            <p:cNvPr id="47144" name="Group 45"/>
            <p:cNvGrpSpPr>
              <a:grpSpLocks/>
            </p:cNvGrpSpPr>
            <p:nvPr/>
          </p:nvGrpSpPr>
          <p:grpSpPr bwMode="auto">
            <a:xfrm>
              <a:off x="2493615" y="2260328"/>
              <a:ext cx="722188" cy="636240"/>
              <a:chOff x="3884" y="1123"/>
              <a:chExt cx="647" cy="570"/>
            </a:xfrm>
          </p:grpSpPr>
          <p:pic>
            <p:nvPicPr>
              <p:cNvPr id="77917"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884" y="1123"/>
                <a:ext cx="647" cy="570"/>
              </a:xfrm>
              <a:prstGeom prst="rect">
                <a:avLst/>
              </a:prstGeom>
              <a:noFill/>
              <a:ln>
                <a:noFill/>
              </a:ln>
              <a:extLst/>
            </p:spPr>
          </p:pic>
          <p:pic>
            <p:nvPicPr>
              <p:cNvPr id="77918" name="Picture 47" descr="mqa_64"/>
              <p:cNvPicPr>
                <a:picLocks noChangeAspect="1" noChangeArrowheads="1"/>
              </p:cNvPicPr>
              <p:nvPr/>
            </p:nvPicPr>
            <p:blipFill>
              <a:blip r:embed="rId27" cstate="print">
                <a:duotone>
                  <a:prstClr val="black"/>
                  <a:schemeClr val="accent5">
                    <a:tint val="45000"/>
                    <a:satMod val="400000"/>
                  </a:schemeClr>
                </a:duotone>
                <a:extLst/>
              </a:blip>
              <a:srcRect/>
              <a:stretch>
                <a:fillRect/>
              </a:stretch>
            </p:blipFill>
            <p:spPr bwMode="auto">
              <a:xfrm>
                <a:off x="4024" y="1233"/>
                <a:ext cx="384" cy="384"/>
              </a:xfrm>
              <a:prstGeom prst="rect">
                <a:avLst/>
              </a:prstGeom>
              <a:noFill/>
              <a:ln>
                <a:noFill/>
              </a:ln>
              <a:extLst/>
            </p:spPr>
          </p:pic>
        </p:grpSp>
        <p:grpSp>
          <p:nvGrpSpPr>
            <p:cNvPr id="47145" name="Group 49"/>
            <p:cNvGrpSpPr>
              <a:grpSpLocks/>
            </p:cNvGrpSpPr>
            <p:nvPr/>
          </p:nvGrpSpPr>
          <p:grpSpPr bwMode="auto">
            <a:xfrm>
              <a:off x="3079626" y="1915418"/>
              <a:ext cx="719956" cy="632892"/>
              <a:chOff x="941" y="2571"/>
              <a:chExt cx="645" cy="567"/>
            </a:xfrm>
          </p:grpSpPr>
          <p:pic>
            <p:nvPicPr>
              <p:cNvPr id="77915" name="Picture 50" descr="twilio64"/>
              <p:cNvPicPr>
                <a:picLocks noChangeAspect="1" noChangeArrowheads="1"/>
              </p:cNvPicPr>
              <p:nvPr/>
            </p:nvPicPr>
            <p:blipFill>
              <a:blip r:embed="rId28" cstate="print">
                <a:duotone>
                  <a:prstClr val="black"/>
                  <a:schemeClr val="accent5">
                    <a:tint val="45000"/>
                    <a:satMod val="400000"/>
                  </a:schemeClr>
                </a:duotone>
                <a:extLst/>
              </a:blip>
              <a:srcRect/>
              <a:stretch>
                <a:fillRect/>
              </a:stretch>
            </p:blipFill>
            <p:spPr bwMode="auto">
              <a:xfrm>
                <a:off x="1080" y="2670"/>
                <a:ext cx="384" cy="384"/>
              </a:xfrm>
              <a:prstGeom prst="rect">
                <a:avLst/>
              </a:prstGeom>
              <a:noFill/>
              <a:ln>
                <a:noFill/>
              </a:ln>
              <a:extLst/>
            </p:spPr>
          </p:pic>
          <p:pic>
            <p:nvPicPr>
              <p:cNvPr id="77916" name="Picture 4" descr="C:\Users\Bryan\Desktop\green rect.png"/>
              <p:cNvPicPr>
                <a:picLocks noChangeAspect="1" noChangeArrowheads="1"/>
              </p:cNvPicPr>
              <p:nvPr/>
            </p:nvPicPr>
            <p:blipFill>
              <a:blip r:embed="rId29" cstate="print">
                <a:duotone>
                  <a:prstClr val="black"/>
                  <a:schemeClr val="accent5">
                    <a:tint val="45000"/>
                    <a:satMod val="400000"/>
                  </a:schemeClr>
                </a:duotone>
                <a:extLst/>
              </a:blip>
              <a:srcRect/>
              <a:stretch>
                <a:fillRect/>
              </a:stretch>
            </p:blipFill>
            <p:spPr bwMode="auto">
              <a:xfrm>
                <a:off x="941" y="2571"/>
                <a:ext cx="645" cy="567"/>
              </a:xfrm>
              <a:prstGeom prst="rect">
                <a:avLst/>
              </a:prstGeom>
              <a:noFill/>
              <a:ln>
                <a:noFill/>
              </a:ln>
              <a:extLst/>
            </p:spPr>
          </p:pic>
        </p:grpSp>
        <p:grpSp>
          <p:nvGrpSpPr>
            <p:cNvPr id="47146" name="Group 52"/>
            <p:cNvGrpSpPr>
              <a:grpSpLocks/>
            </p:cNvGrpSpPr>
            <p:nvPr/>
          </p:nvGrpSpPr>
          <p:grpSpPr bwMode="auto">
            <a:xfrm>
              <a:off x="3662288" y="1566045"/>
              <a:ext cx="709910" cy="626194"/>
              <a:chOff x="2483" y="1754"/>
              <a:chExt cx="636" cy="561"/>
            </a:xfrm>
          </p:grpSpPr>
          <p:sp>
            <p:nvSpPr>
              <p:cNvPr id="104" name="AutoShape 53" descr="3e0f8c4a62008538b491875616eae24f"/>
              <p:cNvSpPr>
                <a:spLocks noChangeAspect="1" noChangeArrowheads="1"/>
              </p:cNvSpPr>
              <p:nvPr/>
            </p:nvSpPr>
            <p:spPr bwMode="auto">
              <a:xfrm>
                <a:off x="2780" y="2066"/>
                <a:ext cx="193" cy="187"/>
              </a:xfrm>
              <a:prstGeom prst="rect">
                <a:avLst/>
              </a:prstGeom>
              <a:noFill/>
              <a:ln w="9525">
                <a:noFill/>
                <a:miter lim="800000"/>
                <a:headEnd/>
                <a:tailEnd/>
              </a:ln>
            </p:spPr>
            <p:txBody>
              <a:bodyPr/>
              <a:lstStyle/>
              <a:p>
                <a:pPr defTabSz="642915">
                  <a:defRPr/>
                </a:pPr>
                <a:endParaRPr lang="en-US" sz="1266">
                  <a:solidFill>
                    <a:srgbClr val="000000"/>
                  </a:solidFill>
                  <a:latin typeface="Arial" charset="0"/>
                  <a:cs typeface="Arial" charset="0"/>
                </a:endParaRPr>
              </a:p>
            </p:txBody>
          </p:sp>
          <p:pic>
            <p:nvPicPr>
              <p:cNvPr id="77913" name="Picture 54"/>
              <p:cNvPicPr>
                <a:picLocks noChangeAspect="1" noChangeArrowheads="1"/>
              </p:cNvPicPr>
              <p:nvPr/>
            </p:nvPicPr>
            <p:blipFill>
              <a:blip r:embed="rId30" cstate="print">
                <a:duotone>
                  <a:prstClr val="black"/>
                  <a:schemeClr val="accent5">
                    <a:tint val="45000"/>
                    <a:satMod val="400000"/>
                  </a:schemeClr>
                </a:duotone>
                <a:extLst/>
              </a:blip>
              <a:srcRect/>
              <a:stretch>
                <a:fillRect/>
              </a:stretch>
            </p:blipFill>
            <p:spPr bwMode="auto">
              <a:xfrm>
                <a:off x="2604" y="1879"/>
                <a:ext cx="386" cy="312"/>
              </a:xfrm>
              <a:prstGeom prst="rect">
                <a:avLst/>
              </a:prstGeom>
              <a:noFill/>
              <a:ln>
                <a:noFill/>
              </a:ln>
              <a:extLst/>
            </p:spPr>
          </p:pic>
          <p:pic>
            <p:nvPicPr>
              <p:cNvPr id="77914" name="Picture 4" descr="C:\Users\Bryan\Desktop\green rect.png"/>
              <p:cNvPicPr>
                <a:picLocks noChangeAspect="1" noChangeArrowheads="1"/>
              </p:cNvPicPr>
              <p:nvPr/>
            </p:nvPicPr>
            <p:blipFill>
              <a:blip r:embed="rId31" cstate="print">
                <a:duotone>
                  <a:prstClr val="black"/>
                  <a:schemeClr val="accent5">
                    <a:tint val="45000"/>
                    <a:satMod val="400000"/>
                  </a:schemeClr>
                </a:duotone>
                <a:extLst/>
              </a:blip>
              <a:srcRect/>
              <a:stretch>
                <a:fillRect/>
              </a:stretch>
            </p:blipFill>
            <p:spPr bwMode="auto">
              <a:xfrm>
                <a:off x="2483" y="1754"/>
                <a:ext cx="636" cy="561"/>
              </a:xfrm>
              <a:prstGeom prst="rect">
                <a:avLst/>
              </a:prstGeom>
              <a:noFill/>
              <a:ln>
                <a:noFill/>
              </a:ln>
              <a:extLst/>
            </p:spPr>
          </p:pic>
        </p:grpSp>
        <p:grpSp>
          <p:nvGrpSpPr>
            <p:cNvPr id="47147" name="Group 56"/>
            <p:cNvGrpSpPr>
              <a:grpSpLocks/>
            </p:cNvGrpSpPr>
            <p:nvPr/>
          </p:nvGrpSpPr>
          <p:grpSpPr bwMode="auto">
            <a:xfrm>
              <a:off x="1893094" y="3306217"/>
              <a:ext cx="722188" cy="636240"/>
              <a:chOff x="2372" y="1843"/>
              <a:chExt cx="647" cy="570"/>
            </a:xfrm>
          </p:grpSpPr>
          <p:pic>
            <p:nvPicPr>
              <p:cNvPr id="77910"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2372" y="1843"/>
                <a:ext cx="647" cy="570"/>
              </a:xfrm>
              <a:prstGeom prst="rect">
                <a:avLst/>
              </a:prstGeom>
              <a:noFill/>
              <a:ln>
                <a:noFill/>
              </a:ln>
              <a:extLst/>
            </p:spPr>
          </p:pic>
          <p:pic>
            <p:nvPicPr>
              <p:cNvPr id="77911" name="Picture 58" descr="BLU_AfC_64"/>
              <p:cNvPicPr>
                <a:picLocks noChangeAspect="1" noChangeArrowheads="1"/>
              </p:cNvPicPr>
              <p:nvPr/>
            </p:nvPicPr>
            <p:blipFill>
              <a:blip r:embed="rId32" cstate="print">
                <a:duotone>
                  <a:prstClr val="black"/>
                  <a:schemeClr val="accent5">
                    <a:tint val="45000"/>
                    <a:satMod val="400000"/>
                  </a:schemeClr>
                </a:duotone>
                <a:extLst/>
              </a:blip>
              <a:srcRect/>
              <a:stretch>
                <a:fillRect/>
              </a:stretch>
            </p:blipFill>
            <p:spPr bwMode="auto">
              <a:xfrm>
                <a:off x="2517" y="1944"/>
                <a:ext cx="366" cy="366"/>
              </a:xfrm>
              <a:prstGeom prst="rect">
                <a:avLst/>
              </a:prstGeom>
              <a:noFill/>
              <a:ln>
                <a:noFill/>
              </a:ln>
              <a:extLst/>
            </p:spPr>
          </p:pic>
        </p:grpSp>
        <p:grpSp>
          <p:nvGrpSpPr>
            <p:cNvPr id="47148" name="Group 59"/>
            <p:cNvGrpSpPr>
              <a:grpSpLocks/>
            </p:cNvGrpSpPr>
            <p:nvPr/>
          </p:nvGrpSpPr>
          <p:grpSpPr bwMode="auto">
            <a:xfrm>
              <a:off x="1305967" y="2938984"/>
              <a:ext cx="722188" cy="636240"/>
              <a:chOff x="2474" y="1045"/>
              <a:chExt cx="647" cy="570"/>
            </a:xfrm>
          </p:grpSpPr>
          <p:pic>
            <p:nvPicPr>
              <p:cNvPr id="77908"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2474" y="1045"/>
                <a:ext cx="647" cy="570"/>
              </a:xfrm>
              <a:prstGeom prst="rect">
                <a:avLst/>
              </a:prstGeom>
              <a:noFill/>
              <a:ln>
                <a:noFill/>
              </a:ln>
              <a:extLst/>
            </p:spPr>
          </p:pic>
          <p:pic>
            <p:nvPicPr>
              <p:cNvPr id="77909" name="Picture 61" descr="bi64"/>
              <p:cNvPicPr>
                <a:picLocks noChangeAspect="1" noChangeArrowheads="1"/>
              </p:cNvPicPr>
              <p:nvPr/>
            </p:nvPicPr>
            <p:blipFill>
              <a:blip r:embed="rId33" cstate="print">
                <a:duotone>
                  <a:prstClr val="black"/>
                  <a:schemeClr val="accent5">
                    <a:tint val="45000"/>
                    <a:satMod val="400000"/>
                  </a:schemeClr>
                </a:duotone>
                <a:extLst/>
              </a:blip>
              <a:srcRect/>
              <a:stretch>
                <a:fillRect/>
              </a:stretch>
            </p:blipFill>
            <p:spPr bwMode="auto">
              <a:xfrm>
                <a:off x="2626" y="1156"/>
                <a:ext cx="342" cy="342"/>
              </a:xfrm>
              <a:prstGeom prst="rect">
                <a:avLst/>
              </a:prstGeom>
              <a:noFill/>
              <a:ln>
                <a:noFill/>
              </a:ln>
              <a:extLst/>
            </p:spPr>
          </p:pic>
        </p:grpSp>
        <p:grpSp>
          <p:nvGrpSpPr>
            <p:cNvPr id="47149" name="Group 62"/>
            <p:cNvGrpSpPr>
              <a:grpSpLocks/>
            </p:cNvGrpSpPr>
            <p:nvPr/>
          </p:nvGrpSpPr>
          <p:grpSpPr bwMode="auto">
            <a:xfrm>
              <a:off x="122783" y="2940100"/>
              <a:ext cx="722188" cy="636240"/>
              <a:chOff x="3092" y="481"/>
              <a:chExt cx="647" cy="570"/>
            </a:xfrm>
          </p:grpSpPr>
          <p:pic>
            <p:nvPicPr>
              <p:cNvPr id="77906"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092" y="481"/>
                <a:ext cx="647" cy="570"/>
              </a:xfrm>
              <a:prstGeom prst="rect">
                <a:avLst/>
              </a:prstGeom>
              <a:noFill/>
              <a:ln>
                <a:noFill/>
              </a:ln>
              <a:extLst/>
            </p:spPr>
          </p:pic>
          <p:pic>
            <p:nvPicPr>
              <p:cNvPr id="77907" name="Picture 64" descr="timeseries64"/>
              <p:cNvPicPr>
                <a:picLocks noChangeAspect="1" noChangeArrowheads="1"/>
              </p:cNvPicPr>
              <p:nvPr/>
            </p:nvPicPr>
            <p:blipFill>
              <a:blip r:embed="rId34" cstate="print">
                <a:duotone>
                  <a:prstClr val="black"/>
                  <a:schemeClr val="accent5">
                    <a:tint val="45000"/>
                    <a:satMod val="400000"/>
                  </a:schemeClr>
                </a:duotone>
                <a:extLst/>
              </a:blip>
              <a:srcRect/>
              <a:stretch>
                <a:fillRect/>
              </a:stretch>
            </p:blipFill>
            <p:spPr bwMode="auto">
              <a:xfrm>
                <a:off x="3242" y="590"/>
                <a:ext cx="360" cy="360"/>
              </a:xfrm>
              <a:prstGeom prst="rect">
                <a:avLst/>
              </a:prstGeom>
              <a:noFill/>
              <a:ln>
                <a:noFill/>
              </a:ln>
              <a:extLst/>
            </p:spPr>
          </p:pic>
        </p:grpSp>
        <p:grpSp>
          <p:nvGrpSpPr>
            <p:cNvPr id="47150" name="Group 65"/>
            <p:cNvGrpSpPr>
              <a:grpSpLocks/>
            </p:cNvGrpSpPr>
            <p:nvPr/>
          </p:nvGrpSpPr>
          <p:grpSpPr bwMode="auto">
            <a:xfrm>
              <a:off x="1307083" y="3646662"/>
              <a:ext cx="722189" cy="636240"/>
              <a:chOff x="870" y="1746"/>
              <a:chExt cx="647" cy="570"/>
            </a:xfrm>
          </p:grpSpPr>
          <p:pic>
            <p:nvPicPr>
              <p:cNvPr id="77904"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870" y="1746"/>
                <a:ext cx="647" cy="570"/>
              </a:xfrm>
              <a:prstGeom prst="rect">
                <a:avLst/>
              </a:prstGeom>
              <a:noFill/>
              <a:ln>
                <a:noFill/>
              </a:ln>
              <a:extLst/>
            </p:spPr>
          </p:pic>
          <p:pic>
            <p:nvPicPr>
              <p:cNvPr id="77905" name="Picture 67" descr="sqldblarge"/>
              <p:cNvPicPr>
                <a:picLocks noChangeAspect="1" noChangeArrowheads="1"/>
              </p:cNvPicPr>
              <p:nvPr/>
            </p:nvPicPr>
            <p:blipFill>
              <a:blip r:embed="rId35" cstate="print">
                <a:duotone>
                  <a:prstClr val="black"/>
                  <a:schemeClr val="accent5">
                    <a:tint val="45000"/>
                    <a:satMod val="400000"/>
                  </a:schemeClr>
                </a:duotone>
                <a:extLst/>
              </a:blip>
              <a:srcRect/>
              <a:stretch>
                <a:fillRect/>
              </a:stretch>
            </p:blipFill>
            <p:spPr bwMode="auto">
              <a:xfrm>
                <a:off x="1009" y="1854"/>
                <a:ext cx="384" cy="384"/>
              </a:xfrm>
              <a:prstGeom prst="rect">
                <a:avLst/>
              </a:prstGeom>
              <a:noFill/>
              <a:ln>
                <a:noFill/>
              </a:ln>
              <a:extLst/>
            </p:spPr>
          </p:pic>
        </p:grpSp>
        <p:grpSp>
          <p:nvGrpSpPr>
            <p:cNvPr id="47151" name="Group 68"/>
            <p:cNvGrpSpPr>
              <a:grpSpLocks/>
            </p:cNvGrpSpPr>
            <p:nvPr/>
          </p:nvGrpSpPr>
          <p:grpSpPr bwMode="auto">
            <a:xfrm>
              <a:off x="127248" y="3632151"/>
              <a:ext cx="722188" cy="636240"/>
              <a:chOff x="3785" y="429"/>
              <a:chExt cx="647" cy="570"/>
            </a:xfrm>
          </p:grpSpPr>
          <p:pic>
            <p:nvPicPr>
              <p:cNvPr id="77902"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785" y="429"/>
                <a:ext cx="647" cy="570"/>
              </a:xfrm>
              <a:prstGeom prst="rect">
                <a:avLst/>
              </a:prstGeom>
              <a:noFill/>
              <a:ln>
                <a:noFill/>
              </a:ln>
              <a:extLst/>
            </p:spPr>
          </p:pic>
          <p:pic>
            <p:nvPicPr>
              <p:cNvPr id="77903" name="Picture 70" descr="jsondblarge"/>
              <p:cNvPicPr>
                <a:picLocks noChangeAspect="1" noChangeArrowheads="1"/>
              </p:cNvPicPr>
              <p:nvPr/>
            </p:nvPicPr>
            <p:blipFill>
              <a:blip r:embed="rId36" cstate="print">
                <a:duotone>
                  <a:prstClr val="black"/>
                  <a:schemeClr val="accent5">
                    <a:tint val="45000"/>
                    <a:satMod val="400000"/>
                  </a:schemeClr>
                </a:duotone>
                <a:extLst/>
              </a:blip>
              <a:srcRect/>
              <a:stretch>
                <a:fillRect/>
              </a:stretch>
            </p:blipFill>
            <p:spPr bwMode="auto">
              <a:xfrm>
                <a:off x="3923" y="529"/>
                <a:ext cx="369" cy="369"/>
              </a:xfrm>
              <a:prstGeom prst="rect">
                <a:avLst/>
              </a:prstGeom>
              <a:noFill/>
              <a:ln>
                <a:noFill/>
              </a:ln>
              <a:extLst/>
            </p:spPr>
          </p:pic>
        </p:grpSp>
        <p:grpSp>
          <p:nvGrpSpPr>
            <p:cNvPr id="47152" name="Group 71"/>
            <p:cNvGrpSpPr>
              <a:grpSpLocks/>
            </p:cNvGrpSpPr>
            <p:nvPr/>
          </p:nvGrpSpPr>
          <p:grpSpPr bwMode="auto">
            <a:xfrm>
              <a:off x="708794" y="3987106"/>
              <a:ext cx="722189" cy="636240"/>
              <a:chOff x="182" y="2587"/>
              <a:chExt cx="647" cy="570"/>
            </a:xfrm>
          </p:grpSpPr>
          <p:pic>
            <p:nvPicPr>
              <p:cNvPr id="77900"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82" y="2587"/>
                <a:ext cx="647" cy="570"/>
              </a:xfrm>
              <a:prstGeom prst="rect">
                <a:avLst/>
              </a:prstGeom>
              <a:noFill/>
              <a:ln>
                <a:noFill/>
              </a:ln>
              <a:extLst/>
            </p:spPr>
          </p:pic>
          <p:pic>
            <p:nvPicPr>
              <p:cNvPr id="77901" name="Picture 73" descr="cloudant64"/>
              <p:cNvPicPr>
                <a:picLocks noChangeAspect="1" noChangeArrowheads="1"/>
              </p:cNvPicPr>
              <p:nvPr/>
            </p:nvPicPr>
            <p:blipFill>
              <a:blip r:embed="rId37" cstate="print">
                <a:duotone>
                  <a:prstClr val="black"/>
                  <a:schemeClr val="accent5">
                    <a:tint val="45000"/>
                    <a:satMod val="400000"/>
                  </a:schemeClr>
                </a:duotone>
                <a:extLst/>
              </a:blip>
              <a:srcRect/>
              <a:stretch>
                <a:fillRect/>
              </a:stretch>
            </p:blipFill>
            <p:spPr bwMode="auto">
              <a:xfrm>
                <a:off x="318" y="2682"/>
                <a:ext cx="384" cy="384"/>
              </a:xfrm>
              <a:prstGeom prst="rect">
                <a:avLst/>
              </a:prstGeom>
              <a:noFill/>
              <a:ln>
                <a:noFill/>
              </a:ln>
              <a:extLst/>
            </p:spPr>
          </p:pic>
        </p:grpSp>
        <p:grpSp>
          <p:nvGrpSpPr>
            <p:cNvPr id="47153" name="Group 76"/>
            <p:cNvGrpSpPr>
              <a:grpSpLocks/>
            </p:cNvGrpSpPr>
            <p:nvPr/>
          </p:nvGrpSpPr>
          <p:grpSpPr bwMode="auto">
            <a:xfrm>
              <a:off x="4241602" y="2619748"/>
              <a:ext cx="722188" cy="636240"/>
              <a:chOff x="3152" y="1081"/>
              <a:chExt cx="647" cy="570"/>
            </a:xfrm>
          </p:grpSpPr>
          <p:pic>
            <p:nvPicPr>
              <p:cNvPr id="77898"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3152" y="1081"/>
                <a:ext cx="647" cy="570"/>
              </a:xfrm>
              <a:prstGeom prst="rect">
                <a:avLst/>
              </a:prstGeom>
              <a:noFill/>
              <a:ln>
                <a:noFill/>
              </a:ln>
              <a:extLst/>
            </p:spPr>
          </p:pic>
          <p:pic>
            <p:nvPicPr>
              <p:cNvPr id="77899" name="Picture 78" descr="IoT-64x64"/>
              <p:cNvPicPr>
                <a:picLocks noChangeAspect="1" noChangeArrowheads="1"/>
              </p:cNvPicPr>
              <p:nvPr/>
            </p:nvPicPr>
            <p:blipFill>
              <a:blip r:embed="rId38" cstate="print">
                <a:duotone>
                  <a:prstClr val="black"/>
                  <a:schemeClr val="accent5">
                    <a:tint val="45000"/>
                    <a:satMod val="400000"/>
                  </a:schemeClr>
                </a:duotone>
                <a:extLst/>
              </a:blip>
              <a:srcRect/>
              <a:stretch>
                <a:fillRect/>
              </a:stretch>
            </p:blipFill>
            <p:spPr bwMode="auto">
              <a:xfrm>
                <a:off x="3266" y="1184"/>
                <a:ext cx="348" cy="348"/>
              </a:xfrm>
              <a:prstGeom prst="rect">
                <a:avLst/>
              </a:prstGeom>
              <a:noFill/>
              <a:ln>
                <a:noFill/>
              </a:ln>
              <a:extLst/>
            </p:spPr>
          </p:pic>
        </p:grpSp>
        <p:grpSp>
          <p:nvGrpSpPr>
            <p:cNvPr id="47154" name="Group 80"/>
            <p:cNvGrpSpPr>
              <a:grpSpLocks/>
            </p:cNvGrpSpPr>
            <p:nvPr/>
          </p:nvGrpSpPr>
          <p:grpSpPr bwMode="auto">
            <a:xfrm>
              <a:off x="3655591" y="2980284"/>
              <a:ext cx="722189" cy="636240"/>
              <a:chOff x="931" y="380"/>
              <a:chExt cx="647" cy="570"/>
            </a:xfrm>
          </p:grpSpPr>
          <p:pic>
            <p:nvPicPr>
              <p:cNvPr id="77896"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931" y="380"/>
                <a:ext cx="647" cy="570"/>
              </a:xfrm>
              <a:prstGeom prst="rect">
                <a:avLst/>
              </a:prstGeom>
              <a:noFill/>
              <a:ln>
                <a:noFill/>
              </a:ln>
              <a:extLst/>
            </p:spPr>
          </p:pic>
          <p:pic>
            <p:nvPicPr>
              <p:cNvPr id="77897" name="Picture 82" descr="watson64"/>
              <p:cNvPicPr>
                <a:picLocks noChangeAspect="1" noChangeArrowheads="1"/>
              </p:cNvPicPr>
              <p:nvPr/>
            </p:nvPicPr>
            <p:blipFill>
              <a:blip r:embed="rId39" cstate="print">
                <a:duotone>
                  <a:prstClr val="black"/>
                  <a:schemeClr val="accent5">
                    <a:tint val="45000"/>
                    <a:satMod val="400000"/>
                  </a:schemeClr>
                </a:duotone>
                <a:extLst/>
              </a:blip>
              <a:srcRect/>
              <a:stretch>
                <a:fillRect/>
              </a:stretch>
            </p:blipFill>
            <p:spPr bwMode="auto">
              <a:xfrm>
                <a:off x="1066" y="466"/>
                <a:ext cx="384" cy="384"/>
              </a:xfrm>
              <a:prstGeom prst="rect">
                <a:avLst/>
              </a:prstGeom>
              <a:noFill/>
              <a:ln>
                <a:noFill/>
              </a:ln>
              <a:extLst/>
            </p:spPr>
          </p:pic>
        </p:grpSp>
        <p:grpSp>
          <p:nvGrpSpPr>
            <p:cNvPr id="47155" name="Group 84"/>
            <p:cNvGrpSpPr>
              <a:grpSpLocks/>
            </p:cNvGrpSpPr>
            <p:nvPr/>
          </p:nvGrpSpPr>
          <p:grpSpPr bwMode="auto">
            <a:xfrm>
              <a:off x="1302618" y="2245817"/>
              <a:ext cx="722189" cy="636240"/>
              <a:chOff x="1700" y="1123"/>
              <a:chExt cx="647" cy="570"/>
            </a:xfrm>
          </p:grpSpPr>
          <p:pic>
            <p:nvPicPr>
              <p:cNvPr id="77894"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700" y="1123"/>
                <a:ext cx="647" cy="570"/>
              </a:xfrm>
              <a:prstGeom prst="rect">
                <a:avLst/>
              </a:prstGeom>
              <a:noFill/>
              <a:ln>
                <a:noFill/>
              </a:ln>
              <a:extLst/>
            </p:spPr>
          </p:pic>
          <p:pic>
            <p:nvPicPr>
              <p:cNvPr id="77895" name="Picture 86" descr="api_management64"/>
              <p:cNvPicPr>
                <a:picLocks noChangeAspect="1" noChangeArrowheads="1"/>
              </p:cNvPicPr>
              <p:nvPr/>
            </p:nvPicPr>
            <p:blipFill>
              <a:blip r:embed="rId40" cstate="print">
                <a:duotone>
                  <a:prstClr val="black"/>
                  <a:schemeClr val="accent5">
                    <a:tint val="45000"/>
                    <a:satMod val="400000"/>
                  </a:schemeClr>
                </a:duotone>
                <a:extLst/>
              </a:blip>
              <a:srcRect/>
              <a:stretch>
                <a:fillRect/>
              </a:stretch>
            </p:blipFill>
            <p:spPr bwMode="auto">
              <a:xfrm>
                <a:off x="1839" y="1210"/>
                <a:ext cx="384" cy="384"/>
              </a:xfrm>
              <a:prstGeom prst="rect">
                <a:avLst/>
              </a:prstGeom>
              <a:noFill/>
              <a:ln>
                <a:noFill/>
              </a:ln>
              <a:extLst/>
            </p:spPr>
          </p:pic>
        </p:grpSp>
        <p:grpSp>
          <p:nvGrpSpPr>
            <p:cNvPr id="47156" name="Group 87"/>
            <p:cNvGrpSpPr>
              <a:grpSpLocks/>
            </p:cNvGrpSpPr>
            <p:nvPr/>
          </p:nvGrpSpPr>
          <p:grpSpPr bwMode="auto">
            <a:xfrm>
              <a:off x="4843239" y="4405685"/>
              <a:ext cx="722189" cy="636240"/>
              <a:chOff x="6578" y="3508"/>
              <a:chExt cx="647" cy="570"/>
            </a:xfrm>
          </p:grpSpPr>
          <p:pic>
            <p:nvPicPr>
              <p:cNvPr id="77892" name="Picture 88" descr="cloudmonitoring64"/>
              <p:cNvPicPr>
                <a:picLocks noChangeAspect="1" noChangeArrowheads="1"/>
              </p:cNvPicPr>
              <p:nvPr/>
            </p:nvPicPr>
            <p:blipFill>
              <a:blip r:embed="rId41" cstate="print">
                <a:duotone>
                  <a:prstClr val="black"/>
                  <a:schemeClr val="accent5">
                    <a:tint val="45000"/>
                    <a:satMod val="400000"/>
                  </a:schemeClr>
                </a:duotone>
                <a:extLst/>
              </a:blip>
              <a:srcRect/>
              <a:stretch>
                <a:fillRect/>
              </a:stretch>
            </p:blipFill>
            <p:spPr bwMode="auto">
              <a:xfrm>
                <a:off x="6717" y="3598"/>
                <a:ext cx="384" cy="384"/>
              </a:xfrm>
              <a:prstGeom prst="rect">
                <a:avLst/>
              </a:prstGeom>
              <a:noFill/>
              <a:ln>
                <a:noFill/>
              </a:ln>
              <a:extLst/>
            </p:spPr>
          </p:pic>
          <p:pic>
            <p:nvPicPr>
              <p:cNvPr id="77893"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6578" y="3508"/>
                <a:ext cx="647" cy="570"/>
              </a:xfrm>
              <a:prstGeom prst="rect">
                <a:avLst/>
              </a:prstGeom>
              <a:noFill/>
              <a:ln>
                <a:noFill/>
              </a:ln>
              <a:extLst/>
            </p:spPr>
          </p:pic>
        </p:grpSp>
        <p:grpSp>
          <p:nvGrpSpPr>
            <p:cNvPr id="47157" name="Group 90"/>
            <p:cNvGrpSpPr>
              <a:grpSpLocks/>
            </p:cNvGrpSpPr>
            <p:nvPr/>
          </p:nvGrpSpPr>
          <p:grpSpPr bwMode="auto">
            <a:xfrm>
              <a:off x="127248" y="4336480"/>
              <a:ext cx="722188" cy="636240"/>
              <a:chOff x="2480" y="397"/>
              <a:chExt cx="647" cy="570"/>
            </a:xfrm>
          </p:grpSpPr>
          <p:pic>
            <p:nvPicPr>
              <p:cNvPr id="77890"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2480" y="397"/>
                <a:ext cx="647" cy="570"/>
              </a:xfrm>
              <a:prstGeom prst="rect">
                <a:avLst/>
              </a:prstGeom>
              <a:noFill/>
              <a:ln>
                <a:noFill/>
              </a:ln>
              <a:extLst/>
            </p:spPr>
          </p:pic>
          <p:pic>
            <p:nvPicPr>
              <p:cNvPr id="77891" name="Picture 92" descr="loganalysis_64x64"/>
              <p:cNvPicPr>
                <a:picLocks noChangeAspect="1" noChangeArrowheads="1"/>
              </p:cNvPicPr>
              <p:nvPr/>
            </p:nvPicPr>
            <p:blipFill>
              <a:blip r:embed="rId42" cstate="print">
                <a:duotone>
                  <a:prstClr val="black"/>
                  <a:schemeClr val="accent5">
                    <a:tint val="45000"/>
                    <a:satMod val="400000"/>
                  </a:schemeClr>
                </a:duotone>
                <a:extLst/>
              </a:blip>
              <a:srcRect/>
              <a:stretch>
                <a:fillRect/>
              </a:stretch>
            </p:blipFill>
            <p:spPr bwMode="auto">
              <a:xfrm>
                <a:off x="2611" y="466"/>
                <a:ext cx="384" cy="384"/>
              </a:xfrm>
              <a:prstGeom prst="rect">
                <a:avLst/>
              </a:prstGeom>
              <a:noFill/>
              <a:ln>
                <a:noFill/>
              </a:ln>
              <a:extLst/>
            </p:spPr>
          </p:pic>
        </p:grpSp>
        <p:grpSp>
          <p:nvGrpSpPr>
            <p:cNvPr id="47158" name="Group 93"/>
            <p:cNvGrpSpPr>
              <a:grpSpLocks/>
            </p:cNvGrpSpPr>
            <p:nvPr/>
          </p:nvGrpSpPr>
          <p:grpSpPr bwMode="auto">
            <a:xfrm>
              <a:off x="5422553" y="4031754"/>
              <a:ext cx="722188" cy="636240"/>
              <a:chOff x="4862" y="1831"/>
              <a:chExt cx="647" cy="570"/>
            </a:xfrm>
          </p:grpSpPr>
          <p:pic>
            <p:nvPicPr>
              <p:cNvPr id="77888"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4862" y="1831"/>
                <a:ext cx="647" cy="570"/>
              </a:xfrm>
              <a:prstGeom prst="rect">
                <a:avLst/>
              </a:prstGeom>
              <a:noFill/>
              <a:ln>
                <a:noFill/>
              </a:ln>
              <a:extLst/>
            </p:spPr>
          </p:pic>
          <p:pic>
            <p:nvPicPr>
              <p:cNvPr id="77889" name="Picture 95" descr="autodeploy64"/>
              <p:cNvPicPr>
                <a:picLocks noChangeAspect="1" noChangeArrowheads="1"/>
              </p:cNvPicPr>
              <p:nvPr/>
            </p:nvPicPr>
            <p:blipFill>
              <a:blip r:embed="rId43" cstate="print">
                <a:duotone>
                  <a:prstClr val="black"/>
                  <a:schemeClr val="accent5">
                    <a:tint val="45000"/>
                    <a:satMod val="400000"/>
                  </a:schemeClr>
                </a:duotone>
                <a:extLst/>
              </a:blip>
              <a:srcRect/>
              <a:stretch>
                <a:fillRect/>
              </a:stretch>
            </p:blipFill>
            <p:spPr bwMode="auto">
              <a:xfrm>
                <a:off x="5000" y="1920"/>
                <a:ext cx="384" cy="384"/>
              </a:xfrm>
              <a:prstGeom prst="rect">
                <a:avLst/>
              </a:prstGeom>
              <a:noFill/>
              <a:ln>
                <a:noFill/>
              </a:ln>
              <a:extLst/>
            </p:spPr>
          </p:pic>
        </p:grpSp>
        <p:grpSp>
          <p:nvGrpSpPr>
            <p:cNvPr id="47159" name="Group 96"/>
            <p:cNvGrpSpPr>
              <a:grpSpLocks/>
            </p:cNvGrpSpPr>
            <p:nvPr/>
          </p:nvGrpSpPr>
          <p:grpSpPr bwMode="auto">
            <a:xfrm>
              <a:off x="3655591" y="4383361"/>
              <a:ext cx="722189" cy="636240"/>
              <a:chOff x="5850" y="2309"/>
              <a:chExt cx="647" cy="570"/>
            </a:xfrm>
          </p:grpSpPr>
          <p:pic>
            <p:nvPicPr>
              <p:cNvPr id="77886"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5850" y="2309"/>
                <a:ext cx="647" cy="570"/>
              </a:xfrm>
              <a:prstGeom prst="rect">
                <a:avLst/>
              </a:prstGeom>
              <a:noFill/>
              <a:ln>
                <a:noFill/>
              </a:ln>
              <a:extLst/>
            </p:spPr>
          </p:pic>
          <p:pic>
            <p:nvPicPr>
              <p:cNvPr id="77887" name="Picture 98" descr="git64"/>
              <p:cNvPicPr>
                <a:picLocks noChangeAspect="1" noChangeArrowheads="1"/>
              </p:cNvPicPr>
              <p:nvPr/>
            </p:nvPicPr>
            <p:blipFill>
              <a:blip r:embed="rId44" cstate="print">
                <a:duotone>
                  <a:prstClr val="black"/>
                  <a:schemeClr val="accent5">
                    <a:tint val="45000"/>
                    <a:satMod val="400000"/>
                  </a:schemeClr>
                </a:duotone>
                <a:extLst/>
              </a:blip>
              <a:srcRect/>
              <a:stretch>
                <a:fillRect/>
              </a:stretch>
            </p:blipFill>
            <p:spPr bwMode="auto">
              <a:xfrm>
                <a:off x="5981" y="2401"/>
                <a:ext cx="384" cy="384"/>
              </a:xfrm>
              <a:prstGeom prst="rect">
                <a:avLst/>
              </a:prstGeom>
              <a:noFill/>
              <a:ln>
                <a:noFill/>
              </a:ln>
              <a:extLst/>
            </p:spPr>
          </p:pic>
        </p:grpSp>
        <p:grpSp>
          <p:nvGrpSpPr>
            <p:cNvPr id="47160" name="Group 99"/>
            <p:cNvGrpSpPr>
              <a:grpSpLocks/>
            </p:cNvGrpSpPr>
            <p:nvPr/>
          </p:nvGrpSpPr>
          <p:grpSpPr bwMode="auto">
            <a:xfrm>
              <a:off x="3658940" y="3682381"/>
              <a:ext cx="722188" cy="636240"/>
              <a:chOff x="5913" y="3038"/>
              <a:chExt cx="647" cy="570"/>
            </a:xfrm>
          </p:grpSpPr>
          <p:pic>
            <p:nvPicPr>
              <p:cNvPr id="77884"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5913" y="3038"/>
                <a:ext cx="647" cy="570"/>
              </a:xfrm>
              <a:prstGeom prst="rect">
                <a:avLst/>
              </a:prstGeom>
              <a:noFill/>
              <a:ln>
                <a:noFill/>
              </a:ln>
              <a:extLst/>
            </p:spPr>
          </p:pic>
          <p:pic>
            <p:nvPicPr>
              <p:cNvPr id="77885" name="Picture 101" descr="WebIDE64"/>
              <p:cNvPicPr>
                <a:picLocks noChangeAspect="1" noChangeArrowheads="1"/>
              </p:cNvPicPr>
              <p:nvPr/>
            </p:nvPicPr>
            <p:blipFill>
              <a:blip r:embed="rId45" cstate="print">
                <a:duotone>
                  <a:prstClr val="black"/>
                  <a:schemeClr val="accent5">
                    <a:tint val="45000"/>
                    <a:satMod val="400000"/>
                  </a:schemeClr>
                </a:duotone>
                <a:extLst/>
              </a:blip>
              <a:srcRect/>
              <a:stretch>
                <a:fillRect/>
              </a:stretch>
            </p:blipFill>
            <p:spPr bwMode="auto">
              <a:xfrm>
                <a:off x="6043" y="3090"/>
                <a:ext cx="384" cy="384"/>
              </a:xfrm>
              <a:prstGeom prst="rect">
                <a:avLst/>
              </a:prstGeom>
              <a:noFill/>
              <a:ln>
                <a:noFill/>
              </a:ln>
              <a:extLst/>
            </p:spPr>
          </p:pic>
        </p:grpSp>
        <p:grpSp>
          <p:nvGrpSpPr>
            <p:cNvPr id="47161" name="Group 102"/>
            <p:cNvGrpSpPr>
              <a:grpSpLocks/>
            </p:cNvGrpSpPr>
            <p:nvPr/>
          </p:nvGrpSpPr>
          <p:grpSpPr bwMode="auto">
            <a:xfrm>
              <a:off x="4250531" y="4040684"/>
              <a:ext cx="722188" cy="636240"/>
              <a:chOff x="147" y="371"/>
              <a:chExt cx="647" cy="570"/>
            </a:xfrm>
          </p:grpSpPr>
          <p:pic>
            <p:nvPicPr>
              <p:cNvPr id="77882" name="Picture 5" descr="C:\Users\Bryan\Desktop\blue rect.png"/>
              <p:cNvPicPr>
                <a:picLocks noChangeAspect="1" noChangeArrowheads="1"/>
              </p:cNvPicPr>
              <p:nvPr/>
            </p:nvPicPr>
            <p:blipFill>
              <a:blip r:embed="rId12" cstate="print">
                <a:duotone>
                  <a:prstClr val="black"/>
                  <a:schemeClr val="accent5">
                    <a:tint val="45000"/>
                    <a:satMod val="400000"/>
                  </a:schemeClr>
                </a:duotone>
                <a:extLst/>
              </a:blip>
              <a:srcRect/>
              <a:stretch>
                <a:fillRect/>
              </a:stretch>
            </p:blipFill>
            <p:spPr bwMode="auto">
              <a:xfrm>
                <a:off x="147" y="371"/>
                <a:ext cx="647" cy="570"/>
              </a:xfrm>
              <a:prstGeom prst="rect">
                <a:avLst/>
              </a:prstGeom>
              <a:noFill/>
              <a:ln>
                <a:noFill/>
              </a:ln>
              <a:extLst/>
            </p:spPr>
          </p:pic>
          <p:pic>
            <p:nvPicPr>
              <p:cNvPr id="77883" name="Picture 104" descr="agile64"/>
              <p:cNvPicPr>
                <a:picLocks noChangeAspect="1" noChangeArrowheads="1"/>
              </p:cNvPicPr>
              <p:nvPr/>
            </p:nvPicPr>
            <p:blipFill>
              <a:blip r:embed="rId46" cstate="print">
                <a:duotone>
                  <a:prstClr val="black"/>
                  <a:schemeClr val="accent5">
                    <a:tint val="45000"/>
                    <a:satMod val="400000"/>
                  </a:schemeClr>
                </a:duotone>
                <a:extLst/>
              </a:blip>
              <a:srcRect/>
              <a:stretch>
                <a:fillRect/>
              </a:stretch>
            </p:blipFill>
            <p:spPr bwMode="auto">
              <a:xfrm>
                <a:off x="282" y="465"/>
                <a:ext cx="384" cy="384"/>
              </a:xfrm>
              <a:prstGeom prst="rect">
                <a:avLst/>
              </a:prstGeom>
              <a:noFill/>
              <a:ln>
                <a:noFill/>
              </a:ln>
              <a:extLst/>
            </p:spPr>
          </p:pic>
        </p:grpSp>
      </p:grpSp>
      <p:sp>
        <p:nvSpPr>
          <p:cNvPr id="124" name="Title 23"/>
          <p:cNvSpPr txBox="1">
            <a:spLocks/>
          </p:cNvSpPr>
          <p:nvPr/>
        </p:nvSpPr>
        <p:spPr bwMode="auto">
          <a:xfrm>
            <a:off x="1798320" y="594361"/>
            <a:ext cx="8628062" cy="769441"/>
          </a:xfrm>
          <a:prstGeom prst="rect">
            <a:avLst/>
          </a:prstGeom>
          <a:noFill/>
          <a:ln w="9525">
            <a:noFill/>
            <a:miter lim="800000"/>
            <a:headEnd/>
            <a:tailEnd/>
          </a:ln>
        </p:spPr>
        <p:txBody>
          <a:bodyPr lIns="0" tIns="0" rIns="0" bIns="0">
            <a:spAutoFit/>
          </a:bodyPr>
          <a:lstStyle/>
          <a:p>
            <a:pPr>
              <a:defRPr/>
            </a:pPr>
            <a:r>
              <a:rPr lang="en-US" altLang="en-US" sz="2800" kern="0" dirty="0">
                <a:latin typeface="+mj-lt"/>
                <a:ea typeface="+mj-ea"/>
                <a:cs typeface="+mj-cs"/>
              </a:rPr>
              <a:t>Flexible deployment</a:t>
            </a:r>
          </a:p>
          <a:p>
            <a:pPr>
              <a:defRPr/>
            </a:pPr>
            <a:endParaRPr lang="en-US" altLang="en-US" sz="2200" kern="0" dirty="0">
              <a:latin typeface="+mj-lt"/>
              <a:ea typeface="+mj-ea"/>
              <a:cs typeface="+mj-cs"/>
            </a:endParaRPr>
          </a:p>
        </p:txBody>
      </p:sp>
    </p:spTree>
    <p:extLst>
      <p:ext uri="{BB962C8B-B14F-4D97-AF65-F5344CB8AC3E}">
        <p14:creationId xmlns:p14="http://schemas.microsoft.com/office/powerpoint/2010/main" val="23287017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3">
            <a:extLst>
              <a:ext uri="{28A0092B-C50C-407E-A947-70E740481C1C}">
                <a14:useLocalDpi xmlns:a14="http://schemas.microsoft.com/office/drawing/2010/main" val="0"/>
              </a:ext>
            </a:extLst>
          </a:blip>
          <a:srcRect l="1215" r="2101"/>
          <a:stretch>
            <a:fillRect/>
          </a:stretch>
        </p:blipFill>
        <p:spPr bwMode="auto">
          <a:xfrm>
            <a:off x="5956300" y="1824039"/>
            <a:ext cx="4483100" cy="4352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451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6587" y="3808844"/>
            <a:ext cx="3529013" cy="19819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Rounded Corners 9"/>
          <p:cNvSpPr/>
          <p:nvPr/>
        </p:nvSpPr>
        <p:spPr>
          <a:xfrm>
            <a:off x="5956300" y="1063626"/>
            <a:ext cx="4483100" cy="76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400" dirty="0"/>
              <a:t>SPSS Algorithms in Python, R and Scala  and Interactive Model Visualization through IBM Data Science Experience</a:t>
            </a:r>
          </a:p>
        </p:txBody>
      </p:sp>
      <p:sp>
        <p:nvSpPr>
          <p:cNvPr id="12" name="Rectangle: Rounded Corners 11"/>
          <p:cNvSpPr/>
          <p:nvPr/>
        </p:nvSpPr>
        <p:spPr>
          <a:xfrm>
            <a:off x="1743075" y="5830888"/>
            <a:ext cx="40259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600" dirty="0"/>
              <a:t>Delivered in the </a:t>
            </a:r>
            <a:r>
              <a:rPr lang="en-US" sz="1600" b="1" u="sng" dirty="0"/>
              <a:t>cloud</a:t>
            </a:r>
            <a:r>
              <a:rPr lang="en-US" sz="1600" dirty="0"/>
              <a:t> through IBM Data Science Experience</a:t>
            </a:r>
          </a:p>
        </p:txBody>
      </p:sp>
      <p:sp>
        <p:nvSpPr>
          <p:cNvPr id="64518" name="Title 1"/>
          <p:cNvSpPr>
            <a:spLocks noGrp="1"/>
          </p:cNvSpPr>
          <p:nvPr>
            <p:ph type="title"/>
          </p:nvPr>
        </p:nvSpPr>
        <p:spPr>
          <a:xfrm>
            <a:off x="300038" y="541338"/>
            <a:ext cx="9988551" cy="501650"/>
          </a:xfrm>
        </p:spPr>
        <p:txBody>
          <a:bodyPr/>
          <a:lstStyle/>
          <a:p>
            <a:r>
              <a:rPr lang="en-US" altLang="en-US" sz="2800" b="0" dirty="0" smtClean="0"/>
              <a:t>IBM SPSS And The Cloud</a:t>
            </a:r>
            <a:endParaRPr lang="en-US" altLang="en-US" sz="2800" b="0" dirty="0"/>
          </a:p>
        </p:txBody>
      </p:sp>
      <p:pic>
        <p:nvPicPr>
          <p:cNvPr id="64519" name="Picture 2" descr="C:\Business\5. Presentations and Demos\2011-06-08 BIG Forum\Artwork\modeler_exper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3075" y="1763712"/>
            <a:ext cx="2928937" cy="20050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81338" y="2346326"/>
            <a:ext cx="2354262"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Rounded Corners 14"/>
          <p:cNvSpPr/>
          <p:nvPr/>
        </p:nvSpPr>
        <p:spPr>
          <a:xfrm>
            <a:off x="1709737" y="1063625"/>
            <a:ext cx="4059237" cy="760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600" dirty="0"/>
              <a:t>Powerful workbench for code-optional predictive analytics </a:t>
            </a:r>
          </a:p>
        </p:txBody>
      </p:sp>
    </p:spTree>
    <p:extLst>
      <p:ext uri="{BB962C8B-B14F-4D97-AF65-F5344CB8AC3E}">
        <p14:creationId xmlns:p14="http://schemas.microsoft.com/office/powerpoint/2010/main" val="11119320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83859" y="892733"/>
            <a:ext cx="5310965" cy="5168823"/>
          </a:xfrm>
          <a:prstGeom prst="rect">
            <a:avLst/>
          </a:prstGeom>
        </p:spPr>
      </p:pic>
      <p:sp>
        <p:nvSpPr>
          <p:cNvPr id="3" name="Rectangle 2"/>
          <p:cNvSpPr/>
          <p:nvPr/>
        </p:nvSpPr>
        <p:spPr>
          <a:xfrm>
            <a:off x="2438400" y="3035350"/>
            <a:ext cx="7315200" cy="646331"/>
          </a:xfrm>
          <a:prstGeom prst="rect">
            <a:avLst/>
          </a:prstGeom>
        </p:spPr>
        <p:txBody>
          <a:bodyPr wrap="square">
            <a:spAutoFit/>
          </a:bodyPr>
          <a:lstStyle/>
          <a:p>
            <a:pPr algn="ctr"/>
            <a:r>
              <a:rPr lang="en-US" sz="36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Wrap Up</a:t>
            </a:r>
            <a:endParaRPr lang="en-US" sz="32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30838805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t>
            </a:r>
            <a:r>
              <a:rPr lang="en-US" dirty="0" smtClean="0"/>
              <a:t>Presenter</a:t>
            </a:r>
            <a:r>
              <a:rPr lang="en-US" dirty="0"/>
              <a:t>: Lorem </a:t>
            </a:r>
            <a:r>
              <a:rPr lang="en-US" dirty="0" err="1"/>
              <a:t>Ipsem</a:t>
            </a:r>
            <a:endParaRPr lang="en-US" dirty="0"/>
          </a:p>
        </p:txBody>
      </p:sp>
      <p:sp>
        <p:nvSpPr>
          <p:cNvPr id="17" name="TextBox 16"/>
          <p:cNvSpPr txBox="1"/>
          <p:nvPr/>
        </p:nvSpPr>
        <p:spPr>
          <a:xfrm>
            <a:off x="2286000" y="4127956"/>
            <a:ext cx="2811380" cy="2123658"/>
          </a:xfrm>
          <a:prstGeom prst="rect">
            <a:avLst/>
          </a:prstGeom>
          <a:noFill/>
        </p:spPr>
        <p:txBody>
          <a:bodyPr wrap="square" rtlCol="0">
            <a:spAutoFit/>
          </a:bodyPr>
          <a:lstStyle/>
          <a:p>
            <a:r>
              <a:rPr lang="en-US" sz="2200" i="1" dirty="0"/>
              <a:t>Project Experience</a:t>
            </a:r>
          </a:p>
          <a:p>
            <a:endParaRPr lang="en-US" sz="2200" i="1" dirty="0"/>
          </a:p>
          <a:p>
            <a:pPr>
              <a:buFont typeface="Arial" pitchFamily="34" charset="0"/>
              <a:buChar char="•"/>
            </a:pPr>
            <a:r>
              <a:rPr lang="en-US" sz="2200" i="1" dirty="0"/>
              <a:t>XXX</a:t>
            </a:r>
          </a:p>
          <a:p>
            <a:pPr>
              <a:buFont typeface="Arial" pitchFamily="34" charset="0"/>
              <a:buChar char="•"/>
            </a:pPr>
            <a:r>
              <a:rPr lang="en-US" sz="2200" i="1" dirty="0"/>
              <a:t>YYY</a:t>
            </a:r>
          </a:p>
          <a:p>
            <a:pPr>
              <a:buFont typeface="Arial" pitchFamily="34" charset="0"/>
              <a:buChar char="•"/>
            </a:pPr>
            <a:r>
              <a:rPr lang="en-US" sz="2200" i="1" dirty="0"/>
              <a:t>ZZZ</a:t>
            </a:r>
            <a:br>
              <a:rPr lang="en-US" sz="2200" i="1" dirty="0"/>
            </a:br>
            <a:endParaRPr lang="en-US" sz="2200" i="1" dirty="0"/>
          </a:p>
        </p:txBody>
      </p:sp>
      <p:pic>
        <p:nvPicPr>
          <p:cNvPr id="26" name="Picture 3" descr="http://upload.wikimedia.org/wikipedia/commons/thumb/b/b1/Email_Shiny_Icon.svg/1024px-Email_Shiny_Icon.svg.png"/>
          <p:cNvPicPr>
            <a:picLocks noChangeAspect="1" noChangeArrowheads="1"/>
          </p:cNvPicPr>
          <p:nvPr/>
        </p:nvPicPr>
        <p:blipFill>
          <a:blip r:embed="rId2" cstate="print"/>
          <a:srcRect/>
          <a:stretch>
            <a:fillRect/>
          </a:stretch>
        </p:blipFill>
        <p:spPr bwMode="auto">
          <a:xfrm>
            <a:off x="2286000" y="1721556"/>
            <a:ext cx="457200" cy="457200"/>
          </a:xfrm>
          <a:prstGeom prst="rect">
            <a:avLst/>
          </a:prstGeom>
          <a:noFill/>
        </p:spPr>
      </p:pic>
      <p:pic>
        <p:nvPicPr>
          <p:cNvPr id="27" name="Picture 5" descr="https://cdn2.iconfinder.com/data/icons/ios-7-style-metro-ui-icons/512/MetroUI_Phone.png"/>
          <p:cNvPicPr>
            <a:picLocks noChangeAspect="1" noChangeArrowheads="1"/>
          </p:cNvPicPr>
          <p:nvPr/>
        </p:nvPicPr>
        <p:blipFill>
          <a:blip r:embed="rId3" cstate="print"/>
          <a:srcRect/>
          <a:stretch>
            <a:fillRect/>
          </a:stretch>
        </p:blipFill>
        <p:spPr bwMode="auto">
          <a:xfrm>
            <a:off x="2286000" y="2254956"/>
            <a:ext cx="457200" cy="457200"/>
          </a:xfrm>
          <a:prstGeom prst="rect">
            <a:avLst/>
          </a:prstGeom>
          <a:noFill/>
        </p:spPr>
      </p:pic>
      <p:pic>
        <p:nvPicPr>
          <p:cNvPr id="29" name="Picture 9" descr="https://encrypted-tbn1.gstatic.com/images?q=tbn:ANd9GcQ5oLOXA4b8-A6YpfZClSQhgvncGkt6qqlCh7Q2SJvxURQ-AbvO"/>
          <p:cNvPicPr>
            <a:picLocks noChangeAspect="1" noChangeArrowheads="1"/>
          </p:cNvPicPr>
          <p:nvPr/>
        </p:nvPicPr>
        <p:blipFill>
          <a:blip r:embed="rId4" cstate="print"/>
          <a:srcRect/>
          <a:stretch>
            <a:fillRect/>
          </a:stretch>
        </p:blipFill>
        <p:spPr bwMode="auto">
          <a:xfrm>
            <a:off x="2297289" y="2776308"/>
            <a:ext cx="445911" cy="445911"/>
          </a:xfrm>
          <a:prstGeom prst="rect">
            <a:avLst/>
          </a:prstGeom>
          <a:noFill/>
        </p:spPr>
      </p:pic>
      <p:sp>
        <p:nvSpPr>
          <p:cNvPr id="30" name="TextBox 4"/>
          <p:cNvSpPr txBox="1">
            <a:spLocks noChangeArrowheads="1"/>
          </p:cNvSpPr>
          <p:nvPr/>
        </p:nvSpPr>
        <p:spPr bwMode="auto">
          <a:xfrm>
            <a:off x="2895600" y="1721556"/>
            <a:ext cx="3429000" cy="4572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600" b="1">
                <a:solidFill>
                  <a:schemeClr val="tx1"/>
                </a:solidFill>
                <a:latin typeface="Helvetica Neue"/>
                <a:ea typeface="MS PGothic" charset="0"/>
                <a:cs typeface="Helvetica Neue"/>
              </a:defRPr>
            </a:lvl1pPr>
            <a:lvl2pPr eaLnBrk="0" hangingPunct="0">
              <a:defRPr>
                <a:solidFill>
                  <a:schemeClr val="tx1"/>
                </a:solidFill>
                <a:latin typeface="Arial" charset="0"/>
                <a:ea typeface="MS PGothic" pitchFamily="34" charset="-128"/>
                <a:cs typeface="ＭＳ Ｐゴシック" charset="0"/>
              </a:defRPr>
            </a:lvl2pPr>
            <a:lvl3pPr eaLnBrk="0" hangingPunct="0">
              <a:defRPr>
                <a:solidFill>
                  <a:schemeClr val="tx1"/>
                </a:solidFill>
                <a:latin typeface="Arial" charset="0"/>
                <a:ea typeface="MS PGothic" pitchFamily="34" charset="-128"/>
                <a:cs typeface="ＭＳ Ｐゴシック" charset="0"/>
              </a:defRPr>
            </a:lvl3pPr>
            <a:lvl4pPr eaLnBrk="0" hangingPunct="0">
              <a:defRPr>
                <a:solidFill>
                  <a:schemeClr val="tx1"/>
                </a:solidFill>
                <a:latin typeface="Arial" charset="0"/>
                <a:ea typeface="MS PGothic" pitchFamily="34" charset="-128"/>
                <a:cs typeface="ＭＳ Ｐゴシック" charset="0"/>
              </a:defRPr>
            </a:lvl4pPr>
            <a:lvl5pPr eaLnBrk="0" hangingPunct="0">
              <a:defRPr>
                <a:solidFill>
                  <a:schemeClr val="tx1"/>
                </a:solidFill>
                <a:latin typeface="Arial" charset="0"/>
                <a:ea typeface="MS PGothic" pitchFamily="34" charset="-128"/>
                <a:cs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r>
              <a:rPr lang="en-US" sz="2200" b="0" i="1" dirty="0">
                <a:latin typeface="+mn-lt"/>
                <a:cs typeface="Helvetica Neue Black Condensed"/>
              </a:rPr>
              <a:t>XXXX@us.ibm.com</a:t>
            </a:r>
          </a:p>
        </p:txBody>
      </p:sp>
      <p:sp>
        <p:nvSpPr>
          <p:cNvPr id="31" name="TextBox 4"/>
          <p:cNvSpPr txBox="1">
            <a:spLocks noChangeArrowheads="1"/>
          </p:cNvSpPr>
          <p:nvPr/>
        </p:nvSpPr>
        <p:spPr bwMode="auto">
          <a:xfrm>
            <a:off x="2895600" y="2254956"/>
            <a:ext cx="3429000" cy="4572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600" b="1">
                <a:solidFill>
                  <a:schemeClr val="tx1"/>
                </a:solidFill>
                <a:latin typeface="Helvetica Neue"/>
                <a:ea typeface="MS PGothic" charset="0"/>
                <a:cs typeface="Helvetica Neue"/>
              </a:defRPr>
            </a:lvl1pPr>
            <a:lvl2pPr eaLnBrk="0" hangingPunct="0">
              <a:defRPr>
                <a:solidFill>
                  <a:schemeClr val="tx1"/>
                </a:solidFill>
                <a:latin typeface="Arial" charset="0"/>
                <a:ea typeface="MS PGothic" pitchFamily="34" charset="-128"/>
                <a:cs typeface="ＭＳ Ｐゴシック" charset="0"/>
              </a:defRPr>
            </a:lvl2pPr>
            <a:lvl3pPr eaLnBrk="0" hangingPunct="0">
              <a:defRPr>
                <a:solidFill>
                  <a:schemeClr val="tx1"/>
                </a:solidFill>
                <a:latin typeface="Arial" charset="0"/>
                <a:ea typeface="MS PGothic" pitchFamily="34" charset="-128"/>
                <a:cs typeface="ＭＳ Ｐゴシック" charset="0"/>
              </a:defRPr>
            </a:lvl3pPr>
            <a:lvl4pPr eaLnBrk="0" hangingPunct="0">
              <a:defRPr>
                <a:solidFill>
                  <a:schemeClr val="tx1"/>
                </a:solidFill>
                <a:latin typeface="Arial" charset="0"/>
                <a:ea typeface="MS PGothic" pitchFamily="34" charset="-128"/>
                <a:cs typeface="ＭＳ Ｐゴシック" charset="0"/>
              </a:defRPr>
            </a:lvl4pPr>
            <a:lvl5pPr eaLnBrk="0" hangingPunct="0">
              <a:defRPr>
                <a:solidFill>
                  <a:schemeClr val="tx1"/>
                </a:solidFill>
                <a:latin typeface="Arial" charset="0"/>
                <a:ea typeface="MS PGothic" pitchFamily="34" charset="-128"/>
                <a:cs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r>
              <a:rPr lang="en-US" sz="2200" b="0" i="1" dirty="0">
                <a:latin typeface="+mn-lt"/>
                <a:cs typeface="Helvetica Neue Black Condensed"/>
              </a:rPr>
              <a:t>XXX-XXX-XXX</a:t>
            </a:r>
          </a:p>
        </p:txBody>
      </p:sp>
      <p:sp>
        <p:nvSpPr>
          <p:cNvPr id="33" name="TextBox 4"/>
          <p:cNvSpPr txBox="1">
            <a:spLocks noChangeArrowheads="1"/>
          </p:cNvSpPr>
          <p:nvPr/>
        </p:nvSpPr>
        <p:spPr bwMode="auto">
          <a:xfrm>
            <a:off x="2895600" y="2807352"/>
            <a:ext cx="3657600" cy="4572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600" b="1">
                <a:solidFill>
                  <a:schemeClr val="tx1"/>
                </a:solidFill>
                <a:latin typeface="Helvetica Neue"/>
                <a:ea typeface="MS PGothic" charset="0"/>
                <a:cs typeface="Helvetica Neue"/>
              </a:defRPr>
            </a:lvl1pPr>
            <a:lvl2pPr eaLnBrk="0" hangingPunct="0">
              <a:defRPr>
                <a:solidFill>
                  <a:schemeClr val="tx1"/>
                </a:solidFill>
                <a:latin typeface="Arial" charset="0"/>
                <a:ea typeface="MS PGothic" pitchFamily="34" charset="-128"/>
                <a:cs typeface="ＭＳ Ｐゴシック" charset="0"/>
              </a:defRPr>
            </a:lvl2pPr>
            <a:lvl3pPr eaLnBrk="0" hangingPunct="0">
              <a:defRPr>
                <a:solidFill>
                  <a:schemeClr val="tx1"/>
                </a:solidFill>
                <a:latin typeface="Arial" charset="0"/>
                <a:ea typeface="MS PGothic" pitchFamily="34" charset="-128"/>
                <a:cs typeface="ＭＳ Ｐゴシック" charset="0"/>
              </a:defRPr>
            </a:lvl3pPr>
            <a:lvl4pPr eaLnBrk="0" hangingPunct="0">
              <a:defRPr>
                <a:solidFill>
                  <a:schemeClr val="tx1"/>
                </a:solidFill>
                <a:latin typeface="Arial" charset="0"/>
                <a:ea typeface="MS PGothic" pitchFamily="34" charset="-128"/>
                <a:cs typeface="ＭＳ Ｐゴシック" charset="0"/>
              </a:defRPr>
            </a:lvl4pPr>
            <a:lvl5pPr eaLnBrk="0" hangingPunct="0">
              <a:defRPr>
                <a:solidFill>
                  <a:schemeClr val="tx1"/>
                </a:solidFill>
                <a:latin typeface="Arial" charset="0"/>
                <a:ea typeface="MS PGothic" pitchFamily="34" charset="-128"/>
                <a:cs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r>
              <a:rPr lang="en-US" sz="2200" b="0" i="1" dirty="0">
                <a:latin typeface="+mn-lt"/>
                <a:cs typeface="Helvetica Neue Black Condensed"/>
              </a:rPr>
              <a:t>linkedin.com/in/</a:t>
            </a:r>
            <a:r>
              <a:rPr lang="en-US" sz="2200" b="0" i="1" dirty="0" err="1">
                <a:latin typeface="+mn-lt"/>
                <a:cs typeface="Helvetica Neue Black Condensed"/>
              </a:rPr>
              <a:t>xxxxxx</a:t>
            </a:r>
            <a:endParaRPr lang="en-US" sz="2200" b="0" i="1" dirty="0">
              <a:latin typeface="+mn-lt"/>
              <a:cs typeface="Helvetica Neue Black Condensed"/>
            </a:endParaRPr>
          </a:p>
        </p:txBody>
      </p:sp>
      <p:sp>
        <p:nvSpPr>
          <p:cNvPr id="3" name="AutoShape 2" descr="data:image/png;base64,iVBORw0KGgoAAAANSUhEUgAAAOEAAADhCAMAAAAJbSJIAAAAclBMVEXExcn4+fv////Iycv7+/v39/fu7u7n5+fU1NS8vLz09PTd3d20tLSJiYfg4OC2trmrq6tKS0p6eXrP0NLAwcPLzM7e3t7w8PC7vMDl5eXGx8iUlJTf39/U1dnq6uqsrbFycXJcXF2dnZ2GhoZRUU+np6W/jYZOAAAHjklEQVR4nO2d23ajOBBFocFgg0MygzBBCUz3dM///+IAxo6vgFSnZIl4L7+bvShdKZW8H0vHe/QDsDMYhuFqaYThiWGYlFETL4smKpPwYBgmcV4UwcIoinWv2Bkm8dpbIkHVKbaGYZluHv0wPKyjwbDJ/3t/9MNw8C7jVW+4quTHMg031d4wyTYvizR83WTJwg23u6eh47xu06eh4zwN3edp6D4PMhRCBHlPIIVk/asHGQZFGvs9ZVUvzzCos9I/oSkE47+ZNZRdcDb+JWXO+J+GDfPqSq8jqfn+05xh29qCz5t+faTmkilUzRmK4Lz1XRLVhfQYLI0ZinrUby9Z1QH8j80YCiGzSb89ZZaLPqRRGDK80YHeJ86R0WrGsI4UBNuuFTlCmjAUqZJfR5TDFA0YSnXBFthcjt9wdh9zQQz6f3ZDjRAdqDCBym6oLej7mC9F3Ia5vqDvQybkvIYin57IjBAFgEBlNRQypgj6fma9IaER7gHEKathQIrRDkB/ympIjNGWhL7WYDQUpH50gD5i8BkKqbKeuEdFfg7Gd1gDBAFhyvgO6a2wMyRv3/AZIlphS22v4e19wwUZBsnCDSFDhd2GoCD1G0sNJWQw7IgtNfQCkKC9hqhmaK8hed1kuyFmQmO1IXllaL0hSvAbGNo6HkJWTj22vkOc4fMdTvI01AQ2HPoR9SsbkyFq3g3YqHkaavI0fBp+J0PyRo39hqmVhhK2eLLUUMB2aVoa4pBvv6Gf0h6GxVBCDUtBSlV0wNAvSA/jQJT6OelEBo+hVMu2dM/QE8DxsI1SCw2RI/43MIxoQ74DhuXiDYkJJw4YEk8M2W+4og341u8mhn5JXAIzGa5RhvT0RNvfIbkZsmUqwASpQcr2dQ02MSXn0HIZah4juWZtqyE9AXoPccrmMeZE7TCG9uYIiwDSEq3O84YMGNStRI/TEJHZRv546LFmQdMTvxLEwSerc/Xpifoea5QKakskT2d6OA0LoiE5PbiH9VQQLUExEvYbBqSWWGMqZfCeziMdsAQVkGA+Q0qI0wb0DMyGhFMXoKPc3CedCSNGBnoE7rPc+l+hUJWVmA2l9mK/RD0C9zsU9wsnjfOJKv3BbqjbEGHFTdgNNaduEawwFruh5nhBTMA4gb+2iV4yLa5GHX99Gq1pDWJxP8BvqNXV4ILUgKHWzimwkKKBOlE6p0mBf89vqDMiko+RnGDgHWrsDQOboQlDjUUirlqbmXpt6n0NsiitkZp7ymGKrGVqpG6icpgi60MbMVTuTaVr1T2V1xdPQxWehhCUDQPXehplQ8dGfA1DwMftI3YaOjbz1vneDSzrbcRQfatmh/t3E6snjQVi4k4taCEVa3kPNM7slyoVYz8FVtGbuQYt5Ut+heluOA2pRXYjyL0ejNkmMqDWbCsRa33OnCh6XcEGEKh8hrRUE5wiVya7F2DKm9CHfi5Dchs8QO5tuAxhBWrId0HxnJLVHudvQG2KcEMp2nEeVJ11ULTt/KGooUdk/W49bNUp2SLzQ7Ah7UYWqKEQeQwN0ANVF/sPNxQigMfnkajWTqeFGQZ3rsWDOX5qDhsIQ+HJugJWpLlH3N3Kpvwq6Yby8kpKRpIsV26OJMO26QUpT99yl1i1Y9U2bDu3oI5NvbxTyrRQ6XY0DWVRV2wd5zQqwapjmNdZZDY0r2l7nZkvUsGwHXWFKNaPt9tTdo4zJBUMRTvkQSvrkKmKGbuqcwz775VF3djx7s5o1pPXes0y7OZjFur1lJ8T9+zOMkQuaBkYv4F2jiHm0DInZRp493qdOYawWwAYSdJ7sTrH0O4YPRDfWXvMMCxs7WQuSNKbgTppKOlX/BmjujWXmzQUyFqk3DQ3Uo2mo5R6XtkoNzZXpw3dCdKO+EpxOkrd6EmPXB09nTRE3S5mjMtBY9LQqWbYcXmgaNLQrWbYkasZwm4XM0emZmj/rPuKSMkQdsmfSXIlQ/eaoaohrO6aQXZCwRBb1NkQ1dmXuAnDwqFp9xElQxc7Gj9WMQRW6TTI2YbGuCHsvlSz5Is3rOYbOrew2HNWBm3c0MmOxj9Phhs3BBY8Nkoz29DFOVtHUnxlNIwburd0GjhJFBszlE7O2XrKrzF/zJBc+PCB5PMMQbWAH8FuVjt0bSPxlGyWoUv7+Zd8FUMbM3S4GXbjxQxDV0fDnnyOoW4xOStIZxi6Oxp2HNcXI4aOLiwGjmP+iKHLHU3b1RwW+iOGTnc0Xwv9+4baVSstYdrQ7Y6mKw8qxw2dylC4RTzkntw3dHUH40AzFaVOfpM5Q04ZurmReMLkO3TesJgwBJzEfjD1eE8Dvg72EdQT79D1rvSYx3fX0Pmu9DBcfBl+nkepw3s0A1eG2dIMh9uw7kap47PSjoPh7rbhox+PzrAZ9br93BuuKvFxYuh+V+qH+62a1002GMby3+32n4639veerte106zXm1bk9XUrqlVvGDbr7cvPX3/+WhJ/fv18ecubwbBM5dvH77+Xxe+PN5GWYW/4Y9WkxWb7tiy2G5l2r7A3/LGKql3b+hZFuquiJDwYhmGSlNGyKJNk1QnuDfeWS2MQOxoulv8B9J5cC+9pY/EAAAAASUVORK5CYII="/>
          <p:cNvSpPr>
            <a:spLocks noChangeAspect="1" noChangeArrowheads="1"/>
          </p:cNvSpPr>
          <p:nvPr/>
        </p:nvSpPr>
        <p:spPr bwMode="auto">
          <a:xfrm>
            <a:off x="1679575" y="-1828800"/>
            <a:ext cx="3810000" cy="3810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OEAAADhCAMAAAAJbSJIAAAAclBMVEXExcn4+fv////Iycv7+/v39/fu7u7n5+fU1NS8vLz09PTd3d20tLSJiYfg4OC2trmrq6tKS0p6eXrP0NLAwcPLzM7e3t7w8PC7vMDl5eXGx8iUlJTf39/U1dnq6uqsrbFycXJcXF2dnZ2GhoZRUU+np6W/jYZOAAAHjklEQVR4nO2d23ajOBBFocFgg0MygzBBCUz3dM///+IAxo6vgFSnZIl4L7+bvShdKZW8H0vHe/QDsDMYhuFqaYThiWGYlFETL4smKpPwYBgmcV4UwcIoinWv2Bkm8dpbIkHVKbaGYZluHv0wPKyjwbDJ/3t/9MNw8C7jVW+4quTHMg031d4wyTYvizR83WTJwg23u6eh47xu06eh4zwN3edp6D4PMhRCBHlPIIVk/asHGQZFGvs9ZVUvzzCos9I/oSkE47+ZNZRdcDb+JWXO+J+GDfPqSq8jqfn+05xh29qCz5t+faTmkilUzRmK4Lz1XRLVhfQYLI0ZinrUby9Z1QH8j80YCiGzSb89ZZaLPqRRGDK80YHeJ86R0WrGsI4UBNuuFTlCmjAUqZJfR5TDFA0YSnXBFthcjt9wdh9zQQz6f3ZDjRAdqDCBym6oLej7mC9F3Ia5vqDvQybkvIYin57IjBAFgEBlNRQypgj6fma9IaER7gHEKathQIrRDkB/ympIjNGWhL7WYDQUpH50gD5i8BkKqbKeuEdFfg7Gd1gDBAFhyvgO6a2wMyRv3/AZIlphS22v4e19wwUZBsnCDSFDhd2GoCD1G0sNJWQw7IgtNfQCkKC9hqhmaK8hed1kuyFmQmO1IXllaL0hSvAbGNo6HkJWTj22vkOc4fMdTvI01AQ2HPoR9SsbkyFq3g3YqHkaavI0fBp+J0PyRo39hqmVhhK2eLLUUMB2aVoa4pBvv6Gf0h6GxVBCDUtBSlV0wNAvSA/jQJT6OelEBo+hVMu2dM/QE8DxsI1SCw2RI/43MIxoQ74DhuXiDYkJJw4YEk8M2W+4og341u8mhn5JXAIzGa5RhvT0RNvfIbkZsmUqwASpQcr2dQ02MSXn0HIZah4juWZtqyE9AXoPccrmMeZE7TCG9uYIiwDSEq3O84YMGNStRI/TEJHZRv546LFmQdMTvxLEwSerc/Xpifoea5QKakskT2d6OA0LoiE5PbiH9VQQLUExEvYbBqSWWGMqZfCeziMdsAQVkGA+Q0qI0wb0DMyGhFMXoKPc3CedCSNGBnoE7rPc+l+hUJWVmA2l9mK/RD0C9zsU9wsnjfOJKv3BbqjbEGHFTdgNNaduEawwFruh5nhBTMA4gb+2iV4yLa5GHX99Gq1pDWJxP8BvqNXV4ILUgKHWzimwkKKBOlE6p0mBf89vqDMiko+RnGDgHWrsDQOboQlDjUUirlqbmXpt6n0NsiitkZp7ymGKrGVqpG6icpgi60MbMVTuTaVr1T2V1xdPQxWehhCUDQPXehplQ8dGfA1DwMftI3YaOjbz1vneDSzrbcRQfatmh/t3E6snjQVi4k4taCEVa3kPNM7slyoVYz8FVtGbuQYt5Ut+heluOA2pRXYjyL0ejNkmMqDWbCsRa33OnCh6XcEGEKh8hrRUE5wiVya7F2DKm9CHfi5Dchs8QO5tuAxhBWrId0HxnJLVHudvQG2KcEMp2nEeVJ11ULTt/KGooUdk/W49bNUp2SLzQ7Ah7UYWqKEQeQwN0ANVF/sPNxQigMfnkajWTqeFGQZ3rsWDOX5qDhsIQ+HJugJWpLlH3N3Kpvwq6Yby8kpKRpIsV26OJMO26QUpT99yl1i1Y9U2bDu3oI5NvbxTyrRQ6XY0DWVRV2wd5zQqwapjmNdZZDY0r2l7nZkvUsGwHXWFKNaPt9tTdo4zJBUMRTvkQSvrkKmKGbuqcwz775VF3djx7s5o1pPXes0y7OZjFur1lJ8T9+zOMkQuaBkYv4F2jiHm0DInZRp493qdOYawWwAYSdJ7sTrH0O4YPRDfWXvMMCxs7WQuSNKbgTppKOlX/BmjujWXmzQUyFqk3DQ3Uo2mo5R6XtkoNzZXpw3dCdKO+EpxOkrd6EmPXB09nTRE3S5mjMtBY9LQqWbYcXmgaNLQrWbYkasZwm4XM0emZmj/rPuKSMkQdsmfSXIlQ/eaoaohrO6aQXZCwRBb1NkQ1dmXuAnDwqFp9xElQxc7Gj9WMQRW6TTI2YbGuCHsvlSz5Is3rOYbOrew2HNWBm3c0MmOxj9Phhs3BBY8Nkoz29DFOVtHUnxlNIwburd0GjhJFBszlE7O2XrKrzF/zJBc+PCB5PMMQbWAH8FuVjt0bSPxlGyWoUv7+Zd8FUMbM3S4GXbjxQxDV0fDnnyOoW4xOStIZxi6Oxp2HNcXI4aOLiwGjmP+iKHLHU3b1RwW+iOGTnc0Xwv9+4baVSstYdrQ7Y6mKw8qxw2dylC4RTzkntw3dHUH40AzFaVOfpM5Q04ZurmReMLkO3TesJgwBJzEfjD1eE8Dvg72EdQT79D1rvSYx3fX0Pmu9DBcfBl+nkepw3s0A1eG2dIMh9uw7kap47PSjoPh7rbhox+PzrAZ9br93BuuKvFxYuh+V+qH+62a1002GMby3+32n4639veerte106zXm1bk9XUrqlVvGDbr7cvPX3/+WhJ/fv18ecubwbBM5dvH77+Xxe+PN5GWYW/4Y9WkxWb7tiy2G5l2r7A3/LGKql3b+hZFuquiJDwYhmGSlNGyKJNk1QnuDfeWS2MQOxoulv8B9J5cC+9pY/EAAAAASUVORK5CYII="/>
          <p:cNvSpPr>
            <a:spLocks noChangeAspect="1" noChangeArrowheads="1"/>
          </p:cNvSpPr>
          <p:nvPr/>
        </p:nvSpPr>
        <p:spPr bwMode="auto">
          <a:xfrm>
            <a:off x="1679575" y="-1828800"/>
            <a:ext cx="3810000" cy="3810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http://www.marthaspelman.com/wp-content/uploads/2014/07/BlankHeadshot.pm_.jpg"/>
          <p:cNvPicPr>
            <a:picLocks noChangeAspect="1" noChangeArrowheads="1"/>
          </p:cNvPicPr>
          <p:nvPr/>
        </p:nvPicPr>
        <p:blipFill>
          <a:blip r:embed="rId5"/>
          <a:srcRect/>
          <a:stretch>
            <a:fillRect/>
          </a:stretch>
        </p:blipFill>
        <p:spPr bwMode="auto">
          <a:xfrm>
            <a:off x="7430670" y="1701086"/>
            <a:ext cx="2022141" cy="2022141"/>
          </a:xfrm>
          <a:prstGeom prst="rect">
            <a:avLst/>
          </a:prstGeom>
          <a:noFill/>
        </p:spPr>
      </p:pic>
    </p:spTree>
    <p:extLst>
      <p:ext uri="{BB962C8B-B14F-4D97-AF65-F5344CB8AC3E}">
        <p14:creationId xmlns:p14="http://schemas.microsoft.com/office/powerpoint/2010/main" val="20583976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 Side Corner Rectangle 21"/>
          <p:cNvSpPr>
            <a:spLocks/>
          </p:cNvSpPr>
          <p:nvPr/>
        </p:nvSpPr>
        <p:spPr bwMode="auto">
          <a:xfrm rot="5400000">
            <a:off x="5624513" y="-2136774"/>
            <a:ext cx="1330325"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p>
        </p:txBody>
      </p:sp>
      <p:sp>
        <p:nvSpPr>
          <p:cNvPr id="40963" name="Rectangle 7"/>
          <p:cNvSpPr>
            <a:spLocks noChangeArrowheads="1"/>
          </p:cNvSpPr>
          <p:nvPr/>
        </p:nvSpPr>
        <p:spPr bwMode="auto">
          <a:xfrm>
            <a:off x="1911350" y="2532064"/>
            <a:ext cx="15446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0070C0"/>
                </a:solidFill>
                <a:latin typeface="Helvetica" panose="020B0604020202020204" pitchFamily="34" charset="0"/>
                <a:ea typeface="ＭＳ Ｐゴシック" panose="020B0600070205080204" pitchFamily="34" charset="-128"/>
              </a:rPr>
              <a:t>Expert User </a:t>
            </a:r>
          </a:p>
        </p:txBody>
      </p:sp>
      <p:sp>
        <p:nvSpPr>
          <p:cNvPr id="12" name="Rectangle 11"/>
          <p:cNvSpPr/>
          <p:nvPr/>
        </p:nvSpPr>
        <p:spPr>
          <a:xfrm>
            <a:off x="3657600" y="1801814"/>
            <a:ext cx="4406900" cy="865187"/>
          </a:xfrm>
          <a:prstGeom prst="rect">
            <a:avLst/>
          </a:prstGeom>
        </p:spPr>
        <p:txBody>
          <a:bodyPr>
            <a:spAutoFit/>
          </a:bodyPr>
          <a:lstStyle/>
          <a:p>
            <a:pPr>
              <a:lnSpc>
                <a:spcPct val="93000"/>
              </a:lnSpc>
              <a:spcAft>
                <a:spcPts val="600"/>
              </a:spcAft>
              <a:buClr>
                <a:srgbClr val="000000"/>
              </a:buClr>
              <a:buSzPct val="100000"/>
              <a:tabLst>
                <a:tab pos="1257300" algn="l"/>
              </a:tabLst>
              <a:defRPr/>
            </a:pPr>
            <a:r>
              <a:rPr lang="en-GB" kern="0" dirty="0">
                <a:latin typeface="Arial"/>
                <a:ea typeface="ヒラギノ角ゴ Pro W3" pitchFamily="1" charset="-128"/>
              </a:rPr>
              <a:t>Deep Predictive Capabilities With In-database, R and Python Integration, and Integrated Deployment</a:t>
            </a:r>
          </a:p>
        </p:txBody>
      </p:sp>
      <p:sp>
        <p:nvSpPr>
          <p:cNvPr id="13" name="Round Same Side Corner Rectangle 21"/>
          <p:cNvSpPr>
            <a:spLocks/>
          </p:cNvSpPr>
          <p:nvPr/>
        </p:nvSpPr>
        <p:spPr bwMode="auto">
          <a:xfrm rot="5400000">
            <a:off x="5624513" y="-441324"/>
            <a:ext cx="1330325"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p>
        </p:txBody>
      </p:sp>
      <p:sp>
        <p:nvSpPr>
          <p:cNvPr id="14" name="Round Same Side Corner Rectangle 21"/>
          <p:cNvSpPr>
            <a:spLocks/>
          </p:cNvSpPr>
          <p:nvPr/>
        </p:nvSpPr>
        <p:spPr bwMode="auto">
          <a:xfrm rot="5400000">
            <a:off x="5624513" y="1252538"/>
            <a:ext cx="1330325" cy="8756650"/>
          </a:xfrm>
          <a:custGeom>
            <a:avLst/>
            <a:gdLst>
              <a:gd name="T0" fmla="*/ 1330325 w 1332000"/>
              <a:gd name="T1" fmla="*/ 4413251 h 7128000"/>
              <a:gd name="T2" fmla="*/ 665163 w 1332000"/>
              <a:gd name="T3" fmla="*/ 8826501 h 7128000"/>
              <a:gd name="T4" fmla="*/ 0 w 1332000"/>
              <a:gd name="T5" fmla="*/ 4413251 h 7128000"/>
              <a:gd name="T6" fmla="*/ 665163 w 1332000"/>
              <a:gd name="T7" fmla="*/ 0 h 7128000"/>
              <a:gd name="T8" fmla="*/ 0 60000 65536"/>
              <a:gd name="T9" fmla="*/ 5898240 60000 65536"/>
              <a:gd name="T10" fmla="*/ 11796480 60000 65536"/>
              <a:gd name="T11" fmla="*/ 17694720 60000 65536"/>
              <a:gd name="T12" fmla="*/ 41876 w 1332000"/>
              <a:gd name="T13" fmla="*/ 41876 h 7128000"/>
              <a:gd name="T14" fmla="*/ 1290124 w 1332000"/>
              <a:gd name="T15" fmla="*/ 7128000 h 7128000"/>
            </a:gdLst>
            <a:ahLst/>
            <a:cxnLst>
              <a:cxn ang="T8">
                <a:pos x="T0" y="T1"/>
              </a:cxn>
              <a:cxn ang="T9">
                <a:pos x="T2" y="T3"/>
              </a:cxn>
              <a:cxn ang="T10">
                <a:pos x="T4" y="T5"/>
              </a:cxn>
              <a:cxn ang="T11">
                <a:pos x="T6" y="T7"/>
              </a:cxn>
            </a:cxnLst>
            <a:rect l="T12" t="T13" r="T14" b="T15"/>
            <a:pathLst>
              <a:path w="1332000" h="7128000">
                <a:moveTo>
                  <a:pt x="142977" y="0"/>
                </a:moveTo>
                <a:lnTo>
                  <a:pt x="1189023" y="0"/>
                </a:lnTo>
                <a:lnTo>
                  <a:pt x="1189022" y="0"/>
                </a:lnTo>
                <a:cubicBezTo>
                  <a:pt x="1267987" y="0"/>
                  <a:pt x="1332000" y="64012"/>
                  <a:pt x="1332000" y="142977"/>
                </a:cubicBezTo>
                <a:lnTo>
                  <a:pt x="1332000" y="7128000"/>
                </a:lnTo>
                <a:lnTo>
                  <a:pt x="0" y="7128000"/>
                </a:lnTo>
                <a:lnTo>
                  <a:pt x="0" y="142977"/>
                </a:lnTo>
                <a:cubicBezTo>
                  <a:pt x="0" y="64012"/>
                  <a:pt x="64012" y="0"/>
                  <a:pt x="142976" y="0"/>
                </a:cubicBezTo>
                <a:lnTo>
                  <a:pt x="142977" y="0"/>
                </a:lnTo>
                <a:close/>
              </a:path>
            </a:pathLst>
          </a:custGeom>
          <a:gradFill rotWithShape="1">
            <a:gsLst>
              <a:gs pos="50000">
                <a:srgbClr val="ECECEC"/>
              </a:gs>
              <a:gs pos="0">
                <a:srgbClr val="D9D9D9"/>
              </a:gs>
              <a:gs pos="100000">
                <a:schemeClr val="bg1"/>
              </a:gs>
            </a:gsLst>
            <a:lin ang="13500000" scaled="1"/>
          </a:gradFill>
          <a:ln w="22225" cap="flat" cmpd="sng" algn="ctr">
            <a:noFill/>
            <a:prstDash val="solid"/>
            <a:round/>
            <a:headEnd type="none" w="med" len="med"/>
            <a:tailEnd type="none" w="med" len="med"/>
          </a:ln>
          <a:effectLst/>
        </p:spPr>
        <p:txBody>
          <a:bodyPr/>
          <a:lstStyle/>
          <a:p>
            <a:pPr>
              <a:defRPr/>
            </a:pPr>
            <a:endParaRPr lang="en-US" dirty="0"/>
          </a:p>
        </p:txBody>
      </p:sp>
      <p:sp>
        <p:nvSpPr>
          <p:cNvPr id="40967" name="Rectangle 17"/>
          <p:cNvSpPr>
            <a:spLocks noChangeArrowheads="1"/>
          </p:cNvSpPr>
          <p:nvPr/>
        </p:nvSpPr>
        <p:spPr bwMode="auto">
          <a:xfrm>
            <a:off x="1911350" y="4264025"/>
            <a:ext cx="21986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0070C0"/>
                </a:solidFill>
                <a:latin typeface="Helvetica" panose="020B0604020202020204" pitchFamily="34" charset="0"/>
                <a:ea typeface="ＭＳ Ｐゴシック" panose="020B0600070205080204" pitchFamily="34" charset="-128"/>
              </a:rPr>
              <a:t>Intermediate User </a:t>
            </a:r>
          </a:p>
        </p:txBody>
      </p:sp>
      <p:sp>
        <p:nvSpPr>
          <p:cNvPr id="19" name="Rectangle 18"/>
          <p:cNvSpPr/>
          <p:nvPr/>
        </p:nvSpPr>
        <p:spPr>
          <a:xfrm>
            <a:off x="3657600" y="3543300"/>
            <a:ext cx="4191000" cy="865188"/>
          </a:xfrm>
          <a:prstGeom prst="rect">
            <a:avLst/>
          </a:prstGeom>
        </p:spPr>
        <p:txBody>
          <a:bodyPr>
            <a:spAutoFit/>
          </a:bodyPr>
          <a:lstStyle/>
          <a:p>
            <a:pPr>
              <a:lnSpc>
                <a:spcPct val="93000"/>
              </a:lnSpc>
              <a:spcAft>
                <a:spcPts val="600"/>
              </a:spcAft>
              <a:buClr>
                <a:srgbClr val="000000"/>
              </a:buClr>
              <a:buSzPct val="100000"/>
              <a:tabLst>
                <a:tab pos="1257300" algn="l"/>
              </a:tabLst>
              <a:defRPr/>
            </a:pPr>
            <a:r>
              <a:rPr lang="en-US" kern="0" dirty="0">
                <a:latin typeface="Arial"/>
                <a:ea typeface="ヒラギノ角ゴ Pro W3" pitchFamily="1" charset="-128"/>
              </a:rPr>
              <a:t>Visual Workbench for Building Models of Any Complexity With Ability to Automate and Combine Tasks</a:t>
            </a:r>
          </a:p>
        </p:txBody>
      </p:sp>
      <p:sp>
        <p:nvSpPr>
          <p:cNvPr id="40969" name="Rectangle 24"/>
          <p:cNvSpPr>
            <a:spLocks noChangeArrowheads="1"/>
          </p:cNvSpPr>
          <p:nvPr/>
        </p:nvSpPr>
        <p:spPr bwMode="auto">
          <a:xfrm>
            <a:off x="2082800" y="5956300"/>
            <a:ext cx="9413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0070C0"/>
                </a:solidFill>
                <a:latin typeface="Helvetica" panose="020B0604020202020204" pitchFamily="34" charset="0"/>
                <a:ea typeface="ＭＳ Ｐゴシック" panose="020B0600070205080204" pitchFamily="34" charset="-128"/>
              </a:rPr>
              <a:t>Novice</a:t>
            </a:r>
          </a:p>
        </p:txBody>
      </p:sp>
      <p:sp>
        <p:nvSpPr>
          <p:cNvPr id="27" name="Rectangle 26"/>
          <p:cNvSpPr/>
          <p:nvPr/>
        </p:nvSpPr>
        <p:spPr>
          <a:xfrm>
            <a:off x="3657600" y="5187951"/>
            <a:ext cx="3962400" cy="865237"/>
          </a:xfrm>
          <a:prstGeom prst="rect">
            <a:avLst/>
          </a:prstGeom>
        </p:spPr>
        <p:txBody>
          <a:bodyPr>
            <a:spAutoFit/>
          </a:bodyPr>
          <a:lstStyle/>
          <a:p>
            <a:pPr>
              <a:lnSpc>
                <a:spcPct val="93000"/>
              </a:lnSpc>
              <a:spcAft>
                <a:spcPts val="600"/>
              </a:spcAft>
              <a:buClr>
                <a:srgbClr val="000000"/>
              </a:buClr>
              <a:buSzPct val="100000"/>
              <a:tabLst>
                <a:tab pos="1257300" algn="l"/>
              </a:tabLst>
              <a:defRPr/>
            </a:pPr>
            <a:r>
              <a:rPr lang="en-US" kern="0" dirty="0">
                <a:latin typeface="Arial"/>
                <a:ea typeface="ヒラギノ角ゴ Pro W3" pitchFamily="1" charset="-128"/>
              </a:rPr>
              <a:t>Simple, Easy-to-Use, Visual, Guided Analytical Discovery, Intelligent Automation and Visual Storytelling</a:t>
            </a:r>
          </a:p>
        </p:txBody>
      </p:sp>
      <p:pic>
        <p:nvPicPr>
          <p:cNvPr id="40971" name="Picture 2" descr="C:\Business\5. Presentations and Demos\2011-06-08 BIG Forum\Artwork\modeler_exper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1" y="1438276"/>
            <a:ext cx="2155825" cy="1476375"/>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grpSp>
        <p:nvGrpSpPr>
          <p:cNvPr id="40972" name="Group 1"/>
          <p:cNvGrpSpPr>
            <a:grpSpLocks/>
          </p:cNvGrpSpPr>
          <p:nvPr/>
        </p:nvGrpSpPr>
        <p:grpSpPr bwMode="auto">
          <a:xfrm>
            <a:off x="8153400" y="3232151"/>
            <a:ext cx="2154238" cy="1439863"/>
            <a:chOff x="1331913" y="337288"/>
            <a:chExt cx="6478006" cy="3645365"/>
          </a:xfrm>
        </p:grpSpPr>
        <p:pic>
          <p:nvPicPr>
            <p:cNvPr id="21" name="Picture 2" descr="C:\Business\5. Presentations and Demos\2011-06-08 BIG Forum\Artwork\modeler_intermediate.bmp"/>
            <p:cNvPicPr>
              <a:picLocks noChangeAspect="1" noChangeArrowheads="1"/>
            </p:cNvPicPr>
            <p:nvPr/>
          </p:nvPicPr>
          <p:blipFill>
            <a:blip r:embed="rId4"/>
            <a:srcRect/>
            <a:stretch>
              <a:fillRect/>
            </a:stretch>
          </p:blipFill>
          <p:spPr bwMode="auto">
            <a:xfrm>
              <a:off x="1331913" y="337288"/>
              <a:ext cx="6478006" cy="3645365"/>
            </a:xfrm>
            <a:prstGeom prst="rect">
              <a:avLst/>
            </a:prstGeom>
            <a:noFill/>
            <a:ln w="9525">
              <a:solidFill>
                <a:schemeClr val="accent1"/>
              </a:solidFill>
              <a:miter lim="800000"/>
              <a:headEnd/>
              <a:tailEnd/>
            </a:ln>
            <a:effectLst>
              <a:outerShdw blurRad="63500" dist="38100" dir="2700000" algn="tl" rotWithShape="0">
                <a:srgbClr val="000000">
                  <a:alpha val="39998"/>
                </a:srgbClr>
              </a:outerShdw>
            </a:effectLst>
            <a:extLst/>
          </p:spPr>
        </p:pic>
        <p:sp>
          <p:nvSpPr>
            <p:cNvPr id="40986" name="Rounded Rectangle 7"/>
            <p:cNvSpPr>
              <a:spLocks noChangeArrowheads="1"/>
            </p:cNvSpPr>
            <p:nvPr/>
          </p:nvSpPr>
          <p:spPr bwMode="auto">
            <a:xfrm>
              <a:off x="2816954" y="731164"/>
              <a:ext cx="617159" cy="860669"/>
            </a:xfrm>
            <a:prstGeom prst="roundRect">
              <a:avLst>
                <a:gd name="adj" fmla="val 16667"/>
              </a:avLst>
            </a:prstGeom>
            <a:noFill/>
            <a:ln w="31750">
              <a:solidFill>
                <a:srgbClr val="FF6400"/>
              </a:solidFill>
              <a:round/>
              <a:headEnd/>
              <a:tailEnd/>
            </a:ln>
            <a:extLst>
              <a:ext uri="{909E8E84-426E-40dd-AFC4-6F175D3DCCD1}">
                <a14:hiddenFill xmlns="" xmlns:a14="http://schemas.microsoft.com/office/drawing/2010/main">
                  <a:solidFill>
                    <a:srgbClr val="FFFFFF"/>
                  </a:solidFill>
                </a14:hiddenFill>
              </a:ext>
            </a:extLst>
          </p:spPr>
          <p:txBody>
            <a:bodyPr lIns="36000" rIns="36000">
              <a:spAutoFit/>
            </a:bodyPr>
            <a:lstStyle>
              <a:lvl1pPr marL="92075" indent="-92075">
                <a:tabLst>
                  <a:tab pos="358775" algn="l"/>
                </a:tabLst>
                <a:defRPr>
                  <a:solidFill>
                    <a:schemeClr val="tx1"/>
                  </a:solidFill>
                  <a:latin typeface="Arial" panose="020B0604020202020204" pitchFamily="34" charset="0"/>
                </a:defRPr>
              </a:lvl1pPr>
              <a:lvl2pPr marL="742950" indent="-285750">
                <a:tabLst>
                  <a:tab pos="358775" algn="l"/>
                </a:tabLst>
                <a:defRPr>
                  <a:solidFill>
                    <a:schemeClr val="tx1"/>
                  </a:solidFill>
                  <a:latin typeface="Arial" panose="020B0604020202020204" pitchFamily="34" charset="0"/>
                </a:defRPr>
              </a:lvl2pPr>
              <a:lvl3pPr marL="1143000" indent="-228600">
                <a:tabLst>
                  <a:tab pos="358775" algn="l"/>
                </a:tabLst>
                <a:defRPr>
                  <a:solidFill>
                    <a:schemeClr val="tx1"/>
                  </a:solidFill>
                  <a:latin typeface="Arial" panose="020B0604020202020204" pitchFamily="34" charset="0"/>
                </a:defRPr>
              </a:lvl3pPr>
              <a:lvl4pPr marL="1600200" indent="-228600">
                <a:tabLst>
                  <a:tab pos="358775" algn="l"/>
                </a:tabLst>
                <a:defRPr>
                  <a:solidFill>
                    <a:schemeClr val="tx1"/>
                  </a:solidFill>
                  <a:latin typeface="Arial" panose="020B0604020202020204" pitchFamily="34" charset="0"/>
                </a:defRPr>
              </a:lvl4pPr>
              <a:lvl5pPr marL="2057400" indent="-228600">
                <a:tabLst>
                  <a:tab pos="3587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87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87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87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8775" algn="l"/>
                </a:tabLst>
                <a:defRPr>
                  <a:solidFill>
                    <a:schemeClr val="tx1"/>
                  </a:solidFill>
                  <a:latin typeface="Arial" panose="020B0604020202020204" pitchFamily="34" charset="0"/>
                </a:defRPr>
              </a:lvl9pPr>
            </a:lstStyle>
            <a:p>
              <a:pPr>
                <a:lnSpc>
                  <a:spcPct val="93000"/>
                </a:lnSpc>
                <a:spcAft>
                  <a:spcPts val="600"/>
                </a:spcAft>
                <a:buClr>
                  <a:srgbClr val="000000"/>
                </a:buClr>
              </a:pPr>
              <a:endParaRPr lang="en-US" altLang="en-US" sz="1600" b="1">
                <a:solidFill>
                  <a:srgbClr val="CCCCFF"/>
                </a:solidFill>
                <a:ea typeface="ヒラギノ角ゴ Pro W3"/>
                <a:cs typeface="ヒラギノ角ゴ Pro W3"/>
              </a:endParaRPr>
            </a:p>
          </p:txBody>
        </p:sp>
      </p:grpSp>
      <p:grpSp>
        <p:nvGrpSpPr>
          <p:cNvPr id="40973" name="Group 39"/>
          <p:cNvGrpSpPr>
            <a:grpSpLocks/>
          </p:cNvGrpSpPr>
          <p:nvPr/>
        </p:nvGrpSpPr>
        <p:grpSpPr bwMode="auto">
          <a:xfrm>
            <a:off x="2078038" y="1663701"/>
            <a:ext cx="969962" cy="4295775"/>
            <a:chOff x="609600" y="1143000"/>
            <a:chExt cx="969963" cy="4295775"/>
          </a:xfrm>
        </p:grpSpPr>
        <p:grpSp>
          <p:nvGrpSpPr>
            <p:cNvPr id="40976" name="Group 38"/>
            <p:cNvGrpSpPr>
              <a:grpSpLocks/>
            </p:cNvGrpSpPr>
            <p:nvPr/>
          </p:nvGrpSpPr>
          <p:grpSpPr bwMode="auto">
            <a:xfrm>
              <a:off x="633413" y="1143000"/>
              <a:ext cx="946150" cy="4295775"/>
              <a:chOff x="633413" y="1143000"/>
              <a:chExt cx="946150" cy="4295775"/>
            </a:xfrm>
          </p:grpSpPr>
          <p:grpSp>
            <p:nvGrpSpPr>
              <p:cNvPr id="40978" name="Group 30"/>
              <p:cNvGrpSpPr>
                <a:grpSpLocks/>
              </p:cNvGrpSpPr>
              <p:nvPr/>
            </p:nvGrpSpPr>
            <p:grpSpPr bwMode="auto">
              <a:xfrm>
                <a:off x="633413" y="1143000"/>
                <a:ext cx="946150" cy="4295775"/>
                <a:chOff x="633413" y="1143000"/>
                <a:chExt cx="946150" cy="4295775"/>
              </a:xfrm>
            </p:grpSpPr>
            <p:grpSp>
              <p:nvGrpSpPr>
                <p:cNvPr id="8" name="Group 10"/>
                <p:cNvGrpSpPr>
                  <a:grpSpLocks/>
                </p:cNvGrpSpPr>
                <p:nvPr/>
              </p:nvGrpSpPr>
              <p:grpSpPr bwMode="auto">
                <a:xfrm>
                  <a:off x="633413" y="1143000"/>
                  <a:ext cx="946150" cy="869950"/>
                  <a:chOff x="836909" y="1579124"/>
                  <a:chExt cx="945396" cy="869608"/>
                </a:xfrm>
                <a:solidFill>
                  <a:schemeClr val="bg1"/>
                </a:solidFill>
              </p:grpSpPr>
              <p:pic>
                <p:nvPicPr>
                  <p:cNvPr id="6" name="Picture 5"/>
                  <p:cNvPicPr>
                    <a:picLocks/>
                  </p:cNvPicPr>
                  <p:nvPr/>
                </p:nvPicPr>
                <p:blipFill>
                  <a:blip r:embed="rId5" cstate="print">
                    <a:extLst/>
                  </a:blip>
                  <a:stretch>
                    <a:fillRect/>
                  </a:stretch>
                </p:blipFill>
                <p:spPr>
                  <a:xfrm>
                    <a:off x="955815" y="1721943"/>
                    <a:ext cx="691659" cy="646343"/>
                  </a:xfrm>
                  <a:prstGeom prst="roundRect">
                    <a:avLst>
                      <a:gd name="adj" fmla="val 16667"/>
                    </a:avLst>
                  </a:prstGeom>
                  <a:grpFill/>
                  <a:ln>
                    <a:noFill/>
                  </a:ln>
                  <a:effectLst>
                    <a:softEdge rad="762000"/>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Oval 6"/>
                  <p:cNvSpPr>
                    <a:spLocks noChangeArrowheads="1"/>
                  </p:cNvSpPr>
                  <p:nvPr/>
                </p:nvSpPr>
                <p:spPr bwMode="auto">
                  <a:xfrm>
                    <a:off x="836909" y="1579124"/>
                    <a:ext cx="945396" cy="869608"/>
                  </a:xfrm>
                  <a:prstGeom prst="ellipse">
                    <a:avLst/>
                  </a:prstGeom>
                  <a:grpFill/>
                  <a:ln w="57150">
                    <a:no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grpSp>
            <p:sp>
              <p:nvSpPr>
                <p:cNvPr id="17" name="Oval 16"/>
                <p:cNvSpPr>
                  <a:spLocks noChangeArrowheads="1"/>
                </p:cNvSpPr>
                <p:nvPr/>
              </p:nvSpPr>
              <p:spPr bwMode="auto">
                <a:xfrm>
                  <a:off x="633412" y="2890838"/>
                  <a:ext cx="946151" cy="869950"/>
                </a:xfrm>
                <a:prstGeom prst="ellipse">
                  <a:avLst/>
                </a:prstGeom>
                <a:solidFill>
                  <a:schemeClr val="bg1"/>
                </a:solidFill>
                <a:ln w="57150">
                  <a:no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sp>
              <p:nvSpPr>
                <p:cNvPr id="24" name="Oval 23"/>
                <p:cNvSpPr>
                  <a:spLocks noChangeArrowheads="1"/>
                </p:cNvSpPr>
                <p:nvPr/>
              </p:nvSpPr>
              <p:spPr bwMode="auto">
                <a:xfrm>
                  <a:off x="633412" y="4568825"/>
                  <a:ext cx="946151" cy="869950"/>
                </a:xfrm>
                <a:prstGeom prst="ellipse">
                  <a:avLst/>
                </a:prstGeom>
                <a:solidFill>
                  <a:schemeClr val="bg1"/>
                </a:solidFill>
                <a:ln w="57150">
                  <a:no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grpSp>
          <p:pic>
            <p:nvPicPr>
              <p:cNvPr id="38" name="Picture 37"/>
              <p:cNvPicPr>
                <a:picLocks/>
              </p:cNvPicPr>
              <p:nvPr/>
            </p:nvPicPr>
            <p:blipFill>
              <a:blip r:embed="rId5" cstate="print">
                <a:extLst/>
              </a:blip>
              <a:stretch>
                <a:fillRect/>
              </a:stretch>
            </p:blipFill>
            <p:spPr bwMode="auto">
              <a:xfrm>
                <a:off x="764453" y="1285875"/>
                <a:ext cx="692211" cy="646597"/>
              </a:xfrm>
              <a:prstGeom prst="roundRect">
                <a:avLst>
                  <a:gd name="adj" fmla="val 16667"/>
                </a:avLst>
              </a:prstGeom>
              <a:noFill/>
              <a:ln>
                <a:noFill/>
              </a:ln>
              <a:effectLst>
                <a:softEdge rad="762000"/>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p:cNvPicPr>
                <a:picLocks/>
              </p:cNvPicPr>
              <p:nvPr/>
            </p:nvPicPr>
            <p:blipFill rotWithShape="1">
              <a:blip r:embed="rId6" cstate="print">
                <a:extLst/>
              </a:blip>
              <a:srcRect l="-4366" t="-3853" b="-3853"/>
              <a:stretch/>
            </p:blipFill>
            <p:spPr>
              <a:xfrm>
                <a:off x="758832" y="2993066"/>
                <a:ext cx="697832" cy="701407"/>
              </a:xfrm>
              <a:prstGeom prst="roundRect">
                <a:avLst>
                  <a:gd name="adj" fmla="val 16667"/>
                </a:avLst>
              </a:prstGeom>
              <a:ln>
                <a:noFill/>
              </a:ln>
              <a:effectLst>
                <a:softEdge rad="635000"/>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p:cNvPicPr>
                <a:picLocks/>
              </p:cNvPicPr>
              <p:nvPr/>
            </p:nvPicPr>
            <p:blipFill rotWithShape="1">
              <a:blip r:embed="rId7" cstate="print">
                <a:extLst/>
              </a:blip>
              <a:srcRect/>
              <a:stretch/>
            </p:blipFill>
            <p:spPr>
              <a:xfrm>
                <a:off x="740734" y="4703134"/>
                <a:ext cx="699649" cy="671642"/>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9" name="Group 31"/>
            <p:cNvGrpSpPr/>
            <p:nvPr/>
          </p:nvGrpSpPr>
          <p:grpSpPr>
            <a:xfrm>
              <a:off x="609600" y="1143000"/>
              <a:ext cx="946150" cy="4295775"/>
              <a:chOff x="633413" y="1143000"/>
              <a:chExt cx="946150" cy="4295775"/>
            </a:xfrm>
            <a:noFill/>
          </p:grpSpPr>
          <p:sp>
            <p:nvSpPr>
              <p:cNvPr id="37" name="Oval 36"/>
              <p:cNvSpPr>
                <a:spLocks noChangeArrowheads="1"/>
              </p:cNvSpPr>
              <p:nvPr/>
            </p:nvSpPr>
            <p:spPr bwMode="auto">
              <a:xfrm>
                <a:off x="633413" y="1143000"/>
                <a:ext cx="946150" cy="869950"/>
              </a:xfrm>
              <a:prstGeom prst="ellipse">
                <a:avLst/>
              </a:prstGeom>
              <a:grpFill/>
              <a:ln w="5715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sp>
            <p:nvSpPr>
              <p:cNvPr id="34" name="Oval 33"/>
              <p:cNvSpPr>
                <a:spLocks noChangeArrowheads="1"/>
              </p:cNvSpPr>
              <p:nvPr/>
            </p:nvSpPr>
            <p:spPr bwMode="auto">
              <a:xfrm>
                <a:off x="633413" y="2890838"/>
                <a:ext cx="946150" cy="869950"/>
              </a:xfrm>
              <a:prstGeom prst="ellipse">
                <a:avLst/>
              </a:prstGeom>
              <a:grpFill/>
              <a:ln w="5715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sp>
            <p:nvSpPr>
              <p:cNvPr id="35" name="Oval 34"/>
              <p:cNvSpPr>
                <a:spLocks noChangeArrowheads="1"/>
              </p:cNvSpPr>
              <p:nvPr/>
            </p:nvSpPr>
            <p:spPr bwMode="auto">
              <a:xfrm>
                <a:off x="633413" y="4568825"/>
                <a:ext cx="946150" cy="869950"/>
              </a:xfrm>
              <a:prstGeom prst="ellipse">
                <a:avLst/>
              </a:prstGeom>
              <a:grpFill/>
              <a:ln w="57150">
                <a:solidFill>
                  <a:srgbClr val="0070C0"/>
                </a:solidFill>
                <a:round/>
                <a:headEnd/>
                <a:tailEnd/>
              </a:ln>
              <a:effectLst>
                <a:outerShdw dist="23000" dir="5400000" rotWithShape="0">
                  <a:srgbClr val="808080">
                    <a:alpha val="34998"/>
                  </a:srgbClr>
                </a:outerShdw>
              </a:effectLst>
            </p:spPr>
            <p:txBody>
              <a:bodyPr anchor="ctr"/>
              <a:lstStyle/>
              <a:p>
                <a:pPr algn="ctr">
                  <a:defRPr/>
                </a:pPr>
                <a:endParaRPr lang="en-US">
                  <a:solidFill>
                    <a:schemeClr val="lt1"/>
                  </a:solidFill>
                </a:endParaRPr>
              </a:p>
            </p:txBody>
          </p:sp>
        </p:grpSp>
      </p:grpSp>
      <p:sp>
        <p:nvSpPr>
          <p:cNvPr id="2" name="Title 1"/>
          <p:cNvSpPr>
            <a:spLocks noGrp="1"/>
          </p:cNvSpPr>
          <p:nvPr>
            <p:ph type="title"/>
          </p:nvPr>
        </p:nvSpPr>
        <p:spPr>
          <a:xfrm>
            <a:off x="328613" y="593726"/>
            <a:ext cx="10015219" cy="686435"/>
          </a:xfrm>
        </p:spPr>
        <p:txBody>
          <a:bodyPr/>
          <a:lstStyle/>
          <a:p>
            <a:r>
              <a:rPr lang="en-US" sz="2800" b="0" dirty="0" smtClean="0"/>
              <a:t>Predictive Analytics For All </a:t>
            </a:r>
            <a:endParaRPr lang="en-US" sz="2800" b="0" dirty="0"/>
          </a:p>
        </p:txBody>
      </p:sp>
      <p:pic>
        <p:nvPicPr>
          <p:cNvPr id="3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54987" y="4965700"/>
            <a:ext cx="2154238" cy="1432494"/>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894593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328614" y="612782"/>
            <a:ext cx="9148136" cy="8963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spAutoFit/>
          </a:bodyPr>
          <a:lstStyle/>
          <a:p>
            <a:pPr algn="l"/>
            <a:r>
              <a:rPr lang="en-US" altLang="en-US" sz="2800" b="0" dirty="0" smtClean="0">
                <a:ea typeface="MS PGothic" charset="-128"/>
                <a:sym typeface="HelvNeue Medium for IBM"/>
              </a:rPr>
              <a:t>IBM Positioned In Leaders Quadrant Of The </a:t>
            </a:r>
            <a:br>
              <a:rPr lang="en-US" altLang="en-US" sz="2800" b="0" dirty="0" smtClean="0">
                <a:ea typeface="MS PGothic" charset="-128"/>
                <a:sym typeface="HelvNeue Medium for IBM"/>
              </a:rPr>
            </a:br>
            <a:r>
              <a:rPr lang="en-US" altLang="en-US" sz="2800" b="0" dirty="0" smtClean="0">
                <a:ea typeface="MS PGothic" charset="-128"/>
                <a:sym typeface="HelvNeue Medium for IBM"/>
              </a:rPr>
              <a:t>Gartner Magic Quadrant For Data Science Platforms</a:t>
            </a:r>
            <a:endParaRPr lang="en-US" altLang="en-US" sz="2800" b="0" dirty="0">
              <a:ea typeface="MS PGothic" charset="-128"/>
              <a:sym typeface="HelvNeue Medium for IBM"/>
            </a:endParaRPr>
          </a:p>
        </p:txBody>
      </p:sp>
      <p:sp>
        <p:nvSpPr>
          <p:cNvPr id="30723" name="Rectangle 5"/>
          <p:cNvSpPr>
            <a:spLocks noChangeArrowheads="1"/>
          </p:cNvSpPr>
          <p:nvPr/>
        </p:nvSpPr>
        <p:spPr bwMode="auto">
          <a:xfrm>
            <a:off x="1684140" y="5372101"/>
            <a:ext cx="8755261" cy="188879"/>
          </a:xfrm>
          <a:prstGeom prst="rect">
            <a:avLst/>
          </a:prstGeom>
          <a:noFill/>
          <a:ln>
            <a:noFill/>
          </a:ln>
          <a:effectLst/>
          <a:extLst>
            <a:ext uri="{909E8E84-426E-40DD-AFC4-6F175D3DCCD1}">
              <a14:hiddenFill xmlns:a14="http://schemas.microsoft.com/office/drawing/2010/main">
                <a:solidFill>
                  <a:srgbClr val="B7BDCD"/>
                </a:solidFill>
              </a14:hiddenFill>
            </a:ext>
            <a:ext uri="{91240B29-F687-4F45-9708-019B960494DF}">
              <a14:hiddenLine xmlns:a14="http://schemas.microsoft.com/office/drawing/2010/main" w="9525">
                <a:solidFill>
                  <a:srgbClr val="43526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41" tIns="40821" rIns="81641" bIns="40821">
            <a:spAutoFit/>
          </a:bodyPr>
          <a:lstStyle>
            <a:lvl1pPr eaLnBrk="0" hangingPunct="0">
              <a:defRPr sz="5000">
                <a:solidFill>
                  <a:srgbClr val="000000"/>
                </a:solidFill>
                <a:latin typeface="Helvetica Light"/>
                <a:ea typeface="Helvetica Light"/>
                <a:cs typeface="Helvetica Light"/>
                <a:sym typeface="Helvetica Light"/>
              </a:defRPr>
            </a:lvl1pPr>
            <a:lvl2pPr marL="742950" indent="-285750" eaLnBrk="0" hangingPunct="0">
              <a:defRPr sz="5000">
                <a:solidFill>
                  <a:srgbClr val="000000"/>
                </a:solidFill>
                <a:latin typeface="Helvetica Light"/>
                <a:ea typeface="Helvetica Light"/>
                <a:cs typeface="Helvetica Light"/>
                <a:sym typeface="Helvetica Light"/>
              </a:defRPr>
            </a:lvl2pPr>
            <a:lvl3pPr marL="1143000" indent="-228600" eaLnBrk="0" hangingPunct="0">
              <a:defRPr sz="5000">
                <a:solidFill>
                  <a:srgbClr val="000000"/>
                </a:solidFill>
                <a:latin typeface="Helvetica Light"/>
                <a:ea typeface="Helvetica Light"/>
                <a:cs typeface="Helvetica Light"/>
                <a:sym typeface="Helvetica Light"/>
              </a:defRPr>
            </a:lvl3pPr>
            <a:lvl4pPr marL="1600200" indent="-228600" eaLnBrk="0" hangingPunct="0">
              <a:defRPr sz="5000">
                <a:solidFill>
                  <a:srgbClr val="000000"/>
                </a:solidFill>
                <a:latin typeface="Helvetica Light"/>
                <a:ea typeface="Helvetica Light"/>
                <a:cs typeface="Helvetica Light"/>
                <a:sym typeface="Helvetica Light"/>
              </a:defRPr>
            </a:lvl4pPr>
            <a:lvl5pPr marL="2057400" indent="-228600" eaLnBrk="0" hangingPunct="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eaLnBrk="1" hangingPunct="1">
              <a:lnSpc>
                <a:spcPct val="97000"/>
              </a:lnSpc>
              <a:buClr>
                <a:srgbClr val="000600"/>
              </a:buClr>
              <a:buFont typeface="Arial" panose="020B0604020202020204" pitchFamily="34" charset="0"/>
              <a:buNone/>
            </a:pPr>
            <a:r>
              <a:rPr lang="en-US" altLang="en-US" sz="713" b="1" dirty="0">
                <a:latin typeface="Arial" panose="020B0604020202020204" pitchFamily="34" charset="0"/>
                <a:ea typeface="MS PGothic" panose="020B0600070205080204" pitchFamily="34" charset="-128"/>
                <a:cs typeface="Arial Unicode MS" panose="020B0604020202020204" pitchFamily="34" charset="-128"/>
              </a:rPr>
              <a:t>Source: Gartner </a:t>
            </a:r>
            <a:r>
              <a:rPr lang="en-US" altLang="en-US" sz="713" b="1" dirty="0">
                <a:latin typeface="Arial" panose="020B0604020202020204" pitchFamily="34" charset="0"/>
                <a:ea typeface="MS PGothic" panose="020B0600070205080204" pitchFamily="34" charset="-128"/>
                <a:cs typeface="Times New Roman" panose="02020603050405020304" pitchFamily="18" charset="0"/>
              </a:rPr>
              <a:t>“Magic Quadrant for Data Science Platforms”, Alexander Linden, Peter Krensky, Jim Hare, Carlie </a:t>
            </a:r>
            <a:r>
              <a:rPr lang="en-US" altLang="en-US" sz="713" b="1" dirty="0" err="1">
                <a:latin typeface="Arial" panose="020B0604020202020204" pitchFamily="34" charset="0"/>
                <a:ea typeface="MS PGothic" panose="020B0600070205080204" pitchFamily="34" charset="-128"/>
                <a:cs typeface="Times New Roman" panose="02020603050405020304" pitchFamily="18" charset="0"/>
              </a:rPr>
              <a:t>Idoine</a:t>
            </a:r>
            <a:r>
              <a:rPr lang="en-US" altLang="en-US" sz="713" b="1" dirty="0">
                <a:latin typeface="Arial" panose="020B0604020202020204" pitchFamily="34" charset="0"/>
                <a:ea typeface="MS PGothic" panose="020B0600070205080204" pitchFamily="34" charset="-128"/>
                <a:cs typeface="Times New Roman" panose="02020603050405020304" pitchFamily="18" charset="0"/>
              </a:rPr>
              <a:t>, Svetlana </a:t>
            </a:r>
            <a:r>
              <a:rPr lang="en-US" altLang="en-US" sz="713" b="1" dirty="0" err="1">
                <a:latin typeface="Arial" panose="020B0604020202020204" pitchFamily="34" charset="0"/>
                <a:ea typeface="MS PGothic" panose="020B0600070205080204" pitchFamily="34" charset="-128"/>
                <a:cs typeface="Times New Roman" panose="02020603050405020304" pitchFamily="18" charset="0"/>
              </a:rPr>
              <a:t>Sicular</a:t>
            </a:r>
            <a:r>
              <a:rPr lang="en-US" altLang="en-US" sz="713" b="1" dirty="0">
                <a:latin typeface="Arial" panose="020B0604020202020204" pitchFamily="34" charset="0"/>
                <a:ea typeface="MS PGothic" panose="020B0600070205080204" pitchFamily="34" charset="-128"/>
                <a:cs typeface="Times New Roman" panose="02020603050405020304" pitchFamily="18" charset="0"/>
              </a:rPr>
              <a:t>, </a:t>
            </a:r>
            <a:r>
              <a:rPr lang="en-US" altLang="en-US" sz="713" b="1" dirty="0" err="1">
                <a:latin typeface="Arial" panose="020B0604020202020204" pitchFamily="34" charset="0"/>
                <a:ea typeface="MS PGothic" panose="020B0600070205080204" pitchFamily="34" charset="-128"/>
                <a:cs typeface="Times New Roman" panose="02020603050405020304" pitchFamily="18" charset="0"/>
              </a:rPr>
              <a:t>Shubhangi</a:t>
            </a:r>
            <a:r>
              <a:rPr lang="en-US" altLang="en-US" sz="713" b="1" dirty="0">
                <a:latin typeface="Arial" panose="020B0604020202020204" pitchFamily="34" charset="0"/>
                <a:ea typeface="MS PGothic" panose="020B0600070205080204" pitchFamily="34" charset="-128"/>
                <a:cs typeface="Times New Roman" panose="02020603050405020304" pitchFamily="18" charset="0"/>
              </a:rPr>
              <a:t> </a:t>
            </a:r>
            <a:r>
              <a:rPr lang="en-US" altLang="en-US" sz="713" b="1" dirty="0" err="1">
                <a:latin typeface="Arial" panose="020B0604020202020204" pitchFamily="34" charset="0"/>
                <a:ea typeface="MS PGothic" panose="020B0600070205080204" pitchFamily="34" charset="-128"/>
                <a:cs typeface="Times New Roman" panose="02020603050405020304" pitchFamily="18" charset="0"/>
              </a:rPr>
              <a:t>Vashisth</a:t>
            </a:r>
            <a:r>
              <a:rPr lang="en-US" altLang="en-US" sz="713" b="1" dirty="0">
                <a:latin typeface="Arial" panose="020B0604020202020204" pitchFamily="34" charset="0"/>
                <a:ea typeface="MS PGothic" panose="020B0600070205080204" pitchFamily="34" charset="-128"/>
                <a:cs typeface="Times New Roman" panose="02020603050405020304" pitchFamily="18" charset="0"/>
              </a:rPr>
              <a:t>  14 Feb. 2017</a:t>
            </a:r>
          </a:p>
        </p:txBody>
      </p:sp>
      <p:sp>
        <p:nvSpPr>
          <p:cNvPr id="30724" name="Text Box 7"/>
          <p:cNvSpPr txBox="1">
            <a:spLocks noChangeArrowheads="1"/>
          </p:cNvSpPr>
          <p:nvPr/>
        </p:nvSpPr>
        <p:spPr bwMode="auto">
          <a:xfrm>
            <a:off x="1717049" y="5661245"/>
            <a:ext cx="8853488" cy="5081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1641" tIns="40821" rIns="81641" bIns="40821">
            <a:spAutoFit/>
          </a:bodyPr>
          <a:lstStyle>
            <a:lvl1pPr eaLnBrk="0" hangingPunct="0">
              <a:defRPr sz="5000">
                <a:solidFill>
                  <a:srgbClr val="000000"/>
                </a:solidFill>
                <a:latin typeface="Helvetica Light"/>
                <a:ea typeface="Helvetica Light"/>
                <a:cs typeface="Helvetica Light"/>
                <a:sym typeface="Helvetica Light"/>
              </a:defRPr>
            </a:lvl1pPr>
            <a:lvl2pPr marL="742950" indent="-285750" eaLnBrk="0" hangingPunct="0">
              <a:defRPr sz="5000">
                <a:solidFill>
                  <a:srgbClr val="000000"/>
                </a:solidFill>
                <a:latin typeface="Helvetica Light"/>
                <a:ea typeface="Helvetica Light"/>
                <a:cs typeface="Helvetica Light"/>
                <a:sym typeface="Helvetica Light"/>
              </a:defRPr>
            </a:lvl2pPr>
            <a:lvl3pPr marL="1143000" indent="-228600" eaLnBrk="0" hangingPunct="0">
              <a:defRPr sz="5000">
                <a:solidFill>
                  <a:srgbClr val="000000"/>
                </a:solidFill>
                <a:latin typeface="Helvetica Light"/>
                <a:ea typeface="Helvetica Light"/>
                <a:cs typeface="Helvetica Light"/>
                <a:sym typeface="Helvetica Light"/>
              </a:defRPr>
            </a:lvl3pPr>
            <a:lvl4pPr marL="1600200" indent="-228600" eaLnBrk="0" hangingPunct="0">
              <a:defRPr sz="5000">
                <a:solidFill>
                  <a:srgbClr val="000000"/>
                </a:solidFill>
                <a:latin typeface="Helvetica Light"/>
                <a:ea typeface="Helvetica Light"/>
                <a:cs typeface="Helvetica Light"/>
                <a:sym typeface="Helvetica Light"/>
              </a:defRPr>
            </a:lvl4pPr>
            <a:lvl5pPr marL="2057400" indent="-228600" eaLnBrk="0" hangingPunct="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eaLnBrk="1" hangingPunct="1">
              <a:lnSpc>
                <a:spcPct val="97000"/>
              </a:lnSpc>
              <a:buClr>
                <a:srgbClr val="000600"/>
              </a:buClr>
              <a:buFont typeface="Arial" panose="020B0604020202020204" pitchFamily="34" charset="0"/>
              <a:buNone/>
            </a:pPr>
            <a:r>
              <a:rPr lang="en-US" altLang="en-US" sz="713" dirty="0">
                <a:latin typeface="Arial" panose="020B0604020202020204" pitchFamily="34" charset="0"/>
                <a:ea typeface="MS PGothic" panose="020B0600070205080204" pitchFamily="34" charset="-128"/>
                <a:cs typeface="Arial Unicode MS" panose="020B0604020202020204" pitchFamily="34" charset="-128"/>
              </a:rPr>
              <a:t>This graphic was published by Gartner, Inc. as part of a larger research document and should be evaluated in the context of the entire document. The Gartner document is available upon request from IBM.  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3072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0655" y="1822848"/>
            <a:ext cx="3284934"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10884" y="2000251"/>
            <a:ext cx="4099917" cy="3025553"/>
          </a:xfrm>
          <a:prstGeom prst="rect">
            <a:avLst/>
          </a:prstGeom>
          <a:noFill/>
        </p:spPr>
        <p:txBody>
          <a:bodyPr lIns="81641" tIns="40821" rIns="81641" bIns="40821">
            <a:spAutoFit/>
          </a:bodyPr>
          <a:lstStyle/>
          <a:p>
            <a:pPr marL="153077" indent="-153077">
              <a:buFont typeface="Arial" panose="020B0604020202020204" pitchFamily="34" charset="0"/>
              <a:buChar char="•"/>
              <a:defRPr/>
            </a:pPr>
            <a:r>
              <a:rPr lang="en-US" sz="1125" dirty="0"/>
              <a:t>“IBM has a vast customer base and remains committed to modernizing and extending its data science and machine-learning capabilities. DSX [Data Science Experience) is likely to be one of the most attractive platforms in the future — modern, open, flexible and suitable for a range of users, from expert data scientists to business people.”</a:t>
            </a:r>
          </a:p>
          <a:p>
            <a:pPr>
              <a:defRPr/>
            </a:pPr>
            <a:endParaRPr lang="en-US" sz="1125" dirty="0"/>
          </a:p>
          <a:p>
            <a:pPr marL="153077" indent="-153077">
              <a:buFont typeface="Arial" panose="020B0604020202020204" pitchFamily="34" charset="0"/>
              <a:buChar char="•"/>
              <a:defRPr/>
            </a:pPr>
            <a:r>
              <a:rPr lang="en-US" sz="1125" dirty="0"/>
              <a:t>“Customers choose IBM SPSS because of its ability to support a broad range of data types, including unstructured data, and its solid product quality.” </a:t>
            </a:r>
          </a:p>
          <a:p>
            <a:pPr>
              <a:defRPr/>
            </a:pPr>
            <a:endParaRPr lang="en-US" sz="1125" dirty="0"/>
          </a:p>
          <a:p>
            <a:pPr marL="153077" indent="-153077">
              <a:buFont typeface="Arial" panose="020B0604020202020204" pitchFamily="34" charset="0"/>
              <a:buChar char="•"/>
              <a:defRPr/>
            </a:pPr>
            <a:r>
              <a:rPr lang="en-US" sz="1125" dirty="0"/>
              <a:t>“Surveyed IBM customers rated SPSS's model management highly, with praise for its breadth of models, accuracy and transparency in workflows, model deployment, monitoring for degradation and automatic retuning. SPSS provides excellent features for analytics governance: versioning, metadata and audit capabilities.”</a:t>
            </a:r>
          </a:p>
        </p:txBody>
      </p:sp>
    </p:spTree>
    <p:extLst>
      <p:ext uri="{BB962C8B-B14F-4D97-AF65-F5344CB8AC3E}">
        <p14:creationId xmlns:p14="http://schemas.microsoft.com/office/powerpoint/2010/main" val="5679394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crisp_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859" y="2070383"/>
            <a:ext cx="4167188" cy="415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Title 1"/>
          <p:cNvSpPr>
            <a:spLocks noGrp="1"/>
          </p:cNvSpPr>
          <p:nvPr>
            <p:ph type="title"/>
          </p:nvPr>
        </p:nvSpPr>
        <p:spPr>
          <a:xfrm>
            <a:off x="314325" y="593726"/>
            <a:ext cx="10029507" cy="686435"/>
          </a:xfrm>
        </p:spPr>
        <p:txBody>
          <a:bodyPr/>
          <a:lstStyle/>
          <a:p>
            <a:pPr eaLnBrk="1" hangingPunct="1"/>
            <a:r>
              <a:rPr lang="en-US" sz="2800" b="0" dirty="0" smtClean="0"/>
              <a:t>Getting Started</a:t>
            </a:r>
            <a:endParaRPr lang="en-US" sz="2800" b="0" dirty="0"/>
          </a:p>
        </p:txBody>
      </p:sp>
      <p:sp>
        <p:nvSpPr>
          <p:cNvPr id="26628" name="Content Placeholder 2"/>
          <p:cNvSpPr>
            <a:spLocks noGrp="1"/>
          </p:cNvSpPr>
          <p:nvPr>
            <p:ph sz="half" idx="1"/>
          </p:nvPr>
        </p:nvSpPr>
        <p:spPr>
          <a:xfrm>
            <a:off x="1432261" y="1869264"/>
            <a:ext cx="3232505" cy="2308324"/>
          </a:xfrm>
          <a:noFill/>
        </p:spPr>
        <p:txBody>
          <a:bodyPr wrap="square" rtlCol="0">
            <a:spAutoFit/>
          </a:bodyPr>
          <a:lstStyle/>
          <a:p>
            <a:pPr marL="742950" lvl="1" indent="-285750">
              <a:spcBef>
                <a:spcPts val="0"/>
              </a:spcBef>
              <a:buFont typeface="Arial" charset="0"/>
              <a:buChar char="•"/>
            </a:pPr>
            <a:endParaRPr lang="en-US" sz="1600" b="1" kern="1200" dirty="0">
              <a:latin typeface="Arial" charset="0"/>
              <a:ea typeface="MS PGothic" pitchFamily="34" charset="-128"/>
              <a:cs typeface="+mn-cs"/>
            </a:endParaRPr>
          </a:p>
          <a:p>
            <a:pPr marL="742950" lvl="1" indent="-285750">
              <a:spcBef>
                <a:spcPts val="0"/>
              </a:spcBef>
              <a:buFont typeface="Arial" charset="0"/>
              <a:buChar char="•"/>
            </a:pPr>
            <a:r>
              <a:rPr lang="en-US" sz="1600" b="1" kern="1200" dirty="0">
                <a:latin typeface="Arial" charset="0"/>
                <a:ea typeface="MS PGothic" pitchFamily="34" charset="-128"/>
                <a:cs typeface="+mn-cs"/>
              </a:rPr>
              <a:t>Measure results</a:t>
            </a:r>
          </a:p>
          <a:p>
            <a:pPr marL="742950" lvl="1" indent="-285750">
              <a:spcBef>
                <a:spcPts val="0"/>
              </a:spcBef>
              <a:buFont typeface="Arial" charset="0"/>
              <a:buChar char="•"/>
            </a:pPr>
            <a:r>
              <a:rPr lang="en-US" sz="1600" b="1" kern="1200" dirty="0">
                <a:latin typeface="Arial" charset="0"/>
                <a:ea typeface="MS PGothic" pitchFamily="34" charset="-128"/>
                <a:cs typeface="+mn-cs"/>
              </a:rPr>
              <a:t>Quantify your ROI</a:t>
            </a:r>
          </a:p>
          <a:p>
            <a:pPr marL="742950" lvl="1" indent="-285750">
              <a:spcBef>
                <a:spcPts val="0"/>
              </a:spcBef>
              <a:buFont typeface="Arial" charset="0"/>
              <a:buChar char="•"/>
            </a:pPr>
            <a:r>
              <a:rPr lang="en-US" sz="1600" b="1" kern="1200" dirty="0">
                <a:solidFill>
                  <a:srgbClr val="C00000"/>
                </a:solidFill>
                <a:latin typeface="Arial" charset="0"/>
                <a:ea typeface="MS PGothic" pitchFamily="34" charset="-128"/>
                <a:cs typeface="+mn-cs"/>
              </a:rPr>
              <a:t>97% of customers are able to pay for their investment within 11 months!</a:t>
            </a:r>
          </a:p>
          <a:p>
            <a:pPr marL="742950" lvl="1" indent="-285750">
              <a:spcBef>
                <a:spcPts val="0"/>
              </a:spcBef>
              <a:buFont typeface="Arial" charset="0"/>
              <a:buChar char="•"/>
            </a:pPr>
            <a:r>
              <a:rPr lang="en-US" sz="1600" b="1" kern="1200" dirty="0">
                <a:latin typeface="Arial" charset="0"/>
                <a:ea typeface="MS PGothic" pitchFamily="34" charset="-128"/>
                <a:cs typeface="+mn-cs"/>
              </a:rPr>
              <a:t>Use return to invest in the next project</a:t>
            </a:r>
          </a:p>
        </p:txBody>
      </p:sp>
      <p:sp>
        <p:nvSpPr>
          <p:cNvPr id="4" name="TextBox 3"/>
          <p:cNvSpPr txBox="1"/>
          <p:nvPr/>
        </p:nvSpPr>
        <p:spPr>
          <a:xfrm>
            <a:off x="4255859" y="964379"/>
            <a:ext cx="5134908" cy="1077218"/>
          </a:xfrm>
          <a:prstGeom prst="rect">
            <a:avLst/>
          </a:prstGeom>
          <a:noFill/>
        </p:spPr>
        <p:txBody>
          <a:bodyPr wrap="square" rtlCol="0">
            <a:spAutoFit/>
          </a:bodyPr>
          <a:lstStyle/>
          <a:p>
            <a:pPr marL="742950" lvl="1" indent="-285750">
              <a:buFont typeface="Arial" charset="0"/>
              <a:buChar char="•"/>
            </a:pPr>
            <a:r>
              <a:rPr lang="en-US" sz="1600" dirty="0"/>
              <a:t>What do you want to achieve?</a:t>
            </a:r>
          </a:p>
          <a:p>
            <a:pPr marL="742950" lvl="1" indent="-285750">
              <a:buFont typeface="Arial" charset="0"/>
              <a:buChar char="•"/>
            </a:pPr>
            <a:r>
              <a:rPr lang="en-US" sz="1600" dirty="0"/>
              <a:t>Short project with the biggest impact</a:t>
            </a:r>
          </a:p>
          <a:p>
            <a:pPr marL="742950" lvl="1" indent="-285750">
              <a:buFont typeface="Arial" charset="0"/>
              <a:buChar char="•"/>
            </a:pPr>
            <a:r>
              <a:rPr lang="en-US" sz="1600" dirty="0"/>
              <a:t>ROI and Success Criteria are key to identifying early</a:t>
            </a:r>
          </a:p>
        </p:txBody>
      </p:sp>
      <p:sp>
        <p:nvSpPr>
          <p:cNvPr id="5" name="TextBox 4"/>
          <p:cNvSpPr txBox="1"/>
          <p:nvPr/>
        </p:nvSpPr>
        <p:spPr>
          <a:xfrm flipH="1">
            <a:off x="7195930" y="5944928"/>
            <a:ext cx="3147902" cy="861774"/>
          </a:xfrm>
          <a:prstGeom prst="rect">
            <a:avLst/>
          </a:prstGeom>
          <a:noFill/>
        </p:spPr>
        <p:txBody>
          <a:bodyPr wrap="square" rtlCol="0">
            <a:spAutoFit/>
          </a:bodyPr>
          <a:lstStyle/>
          <a:p>
            <a:pPr marL="0" lvl="1"/>
            <a:r>
              <a:rPr lang="en-US" sz="1600" dirty="0"/>
              <a:t>Hold out a sample of the data to test before deploying</a:t>
            </a:r>
          </a:p>
          <a:p>
            <a:endParaRPr lang="en-US" dirty="0"/>
          </a:p>
        </p:txBody>
      </p:sp>
      <p:sp>
        <p:nvSpPr>
          <p:cNvPr id="7" name="TextBox 6"/>
          <p:cNvSpPr txBox="1"/>
          <p:nvPr/>
        </p:nvSpPr>
        <p:spPr>
          <a:xfrm>
            <a:off x="8175190" y="3205172"/>
            <a:ext cx="2372140" cy="584775"/>
          </a:xfrm>
          <a:prstGeom prst="rect">
            <a:avLst/>
          </a:prstGeom>
          <a:noFill/>
        </p:spPr>
        <p:txBody>
          <a:bodyPr wrap="square" rtlCol="0">
            <a:spAutoFit/>
          </a:bodyPr>
          <a:lstStyle/>
          <a:p>
            <a:r>
              <a:rPr lang="en-US" sz="1600" dirty="0"/>
              <a:t>Create new variables to enhance data</a:t>
            </a:r>
          </a:p>
        </p:txBody>
      </p:sp>
      <p:sp>
        <p:nvSpPr>
          <p:cNvPr id="8" name="TextBox 7"/>
          <p:cNvSpPr txBox="1"/>
          <p:nvPr/>
        </p:nvSpPr>
        <p:spPr>
          <a:xfrm>
            <a:off x="1311965" y="4876626"/>
            <a:ext cx="3352800" cy="584775"/>
          </a:xfrm>
          <a:prstGeom prst="rect">
            <a:avLst/>
          </a:prstGeom>
          <a:noFill/>
        </p:spPr>
        <p:txBody>
          <a:bodyPr wrap="square" rtlCol="0">
            <a:spAutoFit/>
          </a:bodyPr>
          <a:lstStyle/>
          <a:p>
            <a:pPr marL="742950" lvl="1" indent="-285750">
              <a:buFont typeface="Arial" charset="0"/>
              <a:buChar char="•"/>
            </a:pPr>
            <a:r>
              <a:rPr lang="en-US" sz="1600" dirty="0"/>
              <a:t>Embed in an application</a:t>
            </a:r>
          </a:p>
          <a:p>
            <a:pPr marL="742950" lvl="1" indent="-285750">
              <a:buFont typeface="Arial" charset="0"/>
              <a:buChar char="•"/>
            </a:pPr>
            <a:r>
              <a:rPr lang="en-US" sz="1600" dirty="0"/>
              <a:t>Export to a spreadsheet</a:t>
            </a:r>
            <a:endParaRPr lang="en-US" dirty="0"/>
          </a:p>
        </p:txBody>
      </p:sp>
    </p:spTree>
    <p:extLst>
      <p:ext uri="{BB962C8B-B14F-4D97-AF65-F5344CB8AC3E}">
        <p14:creationId xmlns:p14="http://schemas.microsoft.com/office/powerpoint/2010/main" val="1522458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z="2800" b="0" dirty="0" smtClean="0"/>
              <a:t>Workshop Takeaways</a:t>
            </a:r>
            <a:endParaRPr lang="en-US" sz="2800" b="0" dirty="0">
              <a:solidFill>
                <a:srgbClr val="FF0000"/>
              </a:solidFill>
            </a:endParaRPr>
          </a:p>
        </p:txBody>
      </p:sp>
      <p:sp>
        <p:nvSpPr>
          <p:cNvPr id="31747" name="Rectangle 3"/>
          <p:cNvSpPr>
            <a:spLocks noGrp="1" noChangeArrowheads="1"/>
          </p:cNvSpPr>
          <p:nvPr>
            <p:ph idx="1"/>
          </p:nvPr>
        </p:nvSpPr>
        <p:spPr>
          <a:xfrm>
            <a:off x="1814514" y="1143000"/>
            <a:ext cx="8853487" cy="4297362"/>
          </a:xfrm>
        </p:spPr>
        <p:txBody>
          <a:bodyPr/>
          <a:lstStyle/>
          <a:p>
            <a:pPr>
              <a:lnSpc>
                <a:spcPct val="90000"/>
              </a:lnSpc>
              <a:buFont typeface="Wingdings" pitchFamily="2" charset="2"/>
              <a:buNone/>
            </a:pPr>
            <a:r>
              <a:rPr lang="en-US" dirty="0">
                <a:solidFill>
                  <a:srgbClr val="FFC000"/>
                </a:solidFill>
              </a:rPr>
              <a:t>Easy to use, visual interface</a:t>
            </a:r>
          </a:p>
          <a:p>
            <a:pPr lvl="1">
              <a:lnSpc>
                <a:spcPct val="90000"/>
              </a:lnSpc>
              <a:buFont typeface="Wingdings" pitchFamily="2" charset="2"/>
              <a:buChar char="§"/>
            </a:pPr>
            <a:r>
              <a:rPr lang="en-US" sz="2000" dirty="0"/>
              <a:t>Short timeframe to be productive with actionable results</a:t>
            </a:r>
          </a:p>
          <a:p>
            <a:pPr lvl="1">
              <a:lnSpc>
                <a:spcPct val="90000"/>
              </a:lnSpc>
              <a:buFont typeface="Wingdings" pitchFamily="2" charset="2"/>
              <a:buChar char="§"/>
            </a:pPr>
            <a:r>
              <a:rPr lang="en-US" sz="2000" dirty="0"/>
              <a:t>Does not require knowledge of programming language</a:t>
            </a:r>
          </a:p>
          <a:p>
            <a:pPr lvl="1">
              <a:lnSpc>
                <a:spcPct val="90000"/>
              </a:lnSpc>
              <a:buFont typeface="Wingdings" pitchFamily="2" charset="2"/>
              <a:buChar char="§"/>
            </a:pPr>
            <a:r>
              <a:rPr lang="en-US" sz="2000" dirty="0"/>
              <a:t>No proprietary data formats</a:t>
            </a:r>
          </a:p>
          <a:p>
            <a:pPr lvl="1">
              <a:lnSpc>
                <a:spcPct val="90000"/>
              </a:lnSpc>
              <a:buFont typeface="Wingdings" pitchFamily="2" charset="2"/>
              <a:buChar char="§"/>
            </a:pPr>
            <a:r>
              <a:rPr lang="en-US" sz="2000" dirty="0"/>
              <a:t>Open architecture </a:t>
            </a:r>
          </a:p>
          <a:p>
            <a:pPr>
              <a:lnSpc>
                <a:spcPct val="90000"/>
              </a:lnSpc>
              <a:buNone/>
            </a:pPr>
            <a:r>
              <a:rPr lang="en-US" dirty="0">
                <a:solidFill>
                  <a:srgbClr val="66B200"/>
                </a:solidFill>
              </a:rPr>
              <a:t>Business results focused</a:t>
            </a:r>
          </a:p>
          <a:p>
            <a:pPr lvl="1">
              <a:lnSpc>
                <a:spcPct val="90000"/>
              </a:lnSpc>
              <a:buFont typeface="Wingdings" pitchFamily="2" charset="2"/>
              <a:buChar char="§"/>
            </a:pPr>
            <a:r>
              <a:rPr lang="en-US" sz="2000" dirty="0"/>
              <a:t>Leverages the investments already made in technology</a:t>
            </a:r>
          </a:p>
          <a:p>
            <a:pPr lvl="1">
              <a:lnSpc>
                <a:spcPct val="90000"/>
              </a:lnSpc>
              <a:buFont typeface="Wingdings" pitchFamily="2" charset="2"/>
              <a:buChar char="§"/>
            </a:pPr>
            <a:r>
              <a:rPr lang="en-US" sz="2000" dirty="0"/>
              <a:t>Cost effective solution that delivers powerful results across organization</a:t>
            </a:r>
          </a:p>
          <a:p>
            <a:pPr lvl="1">
              <a:lnSpc>
                <a:spcPct val="90000"/>
              </a:lnSpc>
              <a:buFont typeface="Wingdings" pitchFamily="2" charset="2"/>
              <a:buChar char="§"/>
            </a:pPr>
            <a:r>
              <a:rPr lang="en-US" sz="2000" dirty="0"/>
              <a:t>Full range of algorithms for your business problems</a:t>
            </a:r>
          </a:p>
          <a:p>
            <a:pPr lvl="1">
              <a:lnSpc>
                <a:spcPct val="90000"/>
              </a:lnSpc>
              <a:buFont typeface="Wingdings" pitchFamily="2" charset="2"/>
              <a:buChar char="§"/>
            </a:pPr>
            <a:r>
              <a:rPr lang="en-US" sz="2000" dirty="0"/>
              <a:t>Big Data enabled (Hadoop, SQL Pushback)</a:t>
            </a:r>
          </a:p>
          <a:p>
            <a:pPr>
              <a:lnSpc>
                <a:spcPct val="90000"/>
              </a:lnSpc>
              <a:buNone/>
            </a:pPr>
            <a:r>
              <a:rPr lang="en-US" dirty="0">
                <a:solidFill>
                  <a:srgbClr val="0070C0"/>
                </a:solidFill>
              </a:rPr>
              <a:t>End-to-end solution</a:t>
            </a:r>
          </a:p>
          <a:p>
            <a:pPr lvl="1">
              <a:lnSpc>
                <a:spcPct val="90000"/>
              </a:lnSpc>
              <a:buFont typeface="Wingdings" pitchFamily="2" charset="2"/>
              <a:buChar char="§"/>
            </a:pPr>
            <a:r>
              <a:rPr lang="en-US" sz="2000" dirty="0"/>
              <a:t>Data preparation through real time interactions</a:t>
            </a:r>
          </a:p>
          <a:p>
            <a:pPr lvl="1">
              <a:lnSpc>
                <a:spcPct val="90000"/>
              </a:lnSpc>
              <a:buFont typeface="Wingdings" pitchFamily="2" charset="2"/>
              <a:buChar char="§"/>
            </a:pPr>
            <a:r>
              <a:rPr lang="en-US" sz="2000" dirty="0"/>
              <a:t>Use structured, unstructured and semi-structured data</a:t>
            </a:r>
          </a:p>
          <a:p>
            <a:pPr lvl="1">
              <a:lnSpc>
                <a:spcPct val="90000"/>
              </a:lnSpc>
              <a:buFont typeface="Wingdings" pitchFamily="2" charset="2"/>
              <a:buChar char="§"/>
            </a:pPr>
            <a:r>
              <a:rPr lang="en-US" sz="2000" dirty="0"/>
              <a:t>Integrated portfolio for business analytics</a:t>
            </a:r>
          </a:p>
          <a:p>
            <a:pPr lvl="1">
              <a:lnSpc>
                <a:spcPct val="90000"/>
              </a:lnSpc>
              <a:buFont typeface="Wingdings" pitchFamily="2" charset="2"/>
              <a:buChar char="§"/>
            </a:pPr>
            <a:r>
              <a:rPr lang="en-US" sz="2000" dirty="0"/>
              <a:t>Scales from a single desktop to an enterprise deployments</a:t>
            </a:r>
          </a:p>
          <a:p>
            <a:pPr lvl="1">
              <a:lnSpc>
                <a:spcPct val="90000"/>
              </a:lnSpc>
              <a:buFont typeface="Wingdings" pitchFamily="2" charset="2"/>
              <a:buChar char="§"/>
            </a:pPr>
            <a:endParaRPr lang="en-US" sz="2000" dirty="0"/>
          </a:p>
        </p:txBody>
      </p:sp>
    </p:spTree>
    <p:extLst>
      <p:ext uri="{BB962C8B-B14F-4D97-AF65-F5344CB8AC3E}">
        <p14:creationId xmlns:p14="http://schemas.microsoft.com/office/powerpoint/2010/main" val="5726522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0691" y="532018"/>
            <a:ext cx="8767976" cy="8592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rot="18855836">
            <a:off x="1265678" y="145591"/>
            <a:ext cx="7691232" cy="769937"/>
          </a:xfrm>
        </p:spPr>
        <p:txBody>
          <a:bodyPr/>
          <a:lstStyle/>
          <a:p>
            <a:r>
              <a:rPr lang="en-US" sz="2800" b="0" dirty="0">
                <a:solidFill>
                  <a:schemeClr val="accent4"/>
                </a:solidFill>
              </a:rPr>
              <a:t>Next Steps</a:t>
            </a:r>
          </a:p>
        </p:txBody>
      </p:sp>
      <p:sp>
        <p:nvSpPr>
          <p:cNvPr id="4" name="Slide Number Placeholder 3"/>
          <p:cNvSpPr>
            <a:spLocks noGrp="1"/>
          </p:cNvSpPr>
          <p:nvPr>
            <p:ph type="sldNum" sz="quarter" idx="4"/>
          </p:nvPr>
        </p:nvSpPr>
        <p:spPr/>
        <p:txBody>
          <a:bodyPr/>
          <a:lstStyle/>
          <a:p>
            <a:fld id="{6C6A7680-854B-B649-89CD-6056432A2D0E}" type="slidenum">
              <a:rPr lang="en-US" smtClean="0"/>
              <a:pPr/>
              <a:t>44</a:t>
            </a:fld>
            <a:endParaRPr lang="en-US" dirty="0"/>
          </a:p>
        </p:txBody>
      </p:sp>
      <p:grpSp>
        <p:nvGrpSpPr>
          <p:cNvPr id="6" name="Group 5"/>
          <p:cNvGrpSpPr/>
          <p:nvPr/>
        </p:nvGrpSpPr>
        <p:grpSpPr>
          <a:xfrm>
            <a:off x="2987040" y="2194560"/>
            <a:ext cx="2331720" cy="2331720"/>
            <a:chOff x="781148" y="2967764"/>
            <a:chExt cx="2715260" cy="2699366"/>
          </a:xfrm>
        </p:grpSpPr>
        <p:sp>
          <p:nvSpPr>
            <p:cNvPr id="7" name="Rectangle 6"/>
            <p:cNvSpPr/>
            <p:nvPr/>
          </p:nvSpPr>
          <p:spPr>
            <a:xfrm rot="2700000">
              <a:off x="781147" y="2967765"/>
              <a:ext cx="2699366" cy="2699364"/>
            </a:xfrm>
            <a:prstGeom prst="rect">
              <a:avLst/>
            </a:prstGeom>
            <a:solidFill>
              <a:srgbClr val="AB1A86"/>
            </a:solidFill>
            <a:ln w="38100" cmpd="sng">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17"/>
            <p:cNvSpPr txBox="1">
              <a:spLocks noChangeArrowheads="1"/>
            </p:cNvSpPr>
            <p:nvPr/>
          </p:nvSpPr>
          <p:spPr bwMode="auto">
            <a:xfrm>
              <a:off x="790650" y="4214813"/>
              <a:ext cx="2705758" cy="72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182880" bIns="3429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defTabSz="761787">
                <a:lnSpc>
                  <a:spcPct val="90000"/>
                </a:lnSpc>
                <a:defRPr/>
              </a:pPr>
              <a:r>
                <a:rPr lang="en-US" altLang="en-US" sz="2300" b="1" kern="0" dirty="0">
                  <a:solidFill>
                    <a:srgbClr val="FFFFFF"/>
                  </a:solidFill>
                  <a:latin typeface="Arial"/>
                  <a:cs typeface="Arial"/>
                </a:rPr>
                <a:t>Try </a:t>
              </a:r>
              <a:r>
                <a:rPr lang="en-US" altLang="en-US" sz="1800" b="1" kern="0" dirty="0">
                  <a:solidFill>
                    <a:srgbClr val="FFFFFF"/>
                  </a:solidFill>
                  <a:latin typeface="Arial"/>
                  <a:cs typeface="Arial"/>
                </a:rPr>
                <a:t>ibm.com/</a:t>
              </a:r>
              <a:r>
                <a:rPr lang="en-US" altLang="en-US" sz="1800" b="1" kern="0" dirty="0" err="1">
                  <a:solidFill>
                    <a:srgbClr val="FFFFFF"/>
                  </a:solidFill>
                  <a:latin typeface="Arial"/>
                  <a:cs typeface="Arial"/>
                </a:rPr>
                <a:t>tryspss</a:t>
              </a:r>
              <a:endParaRPr lang="en-US" altLang="en-US" sz="1800" b="1" kern="0" dirty="0">
                <a:solidFill>
                  <a:srgbClr val="FFFFFF"/>
                </a:solidFill>
                <a:latin typeface="Arial"/>
                <a:cs typeface="Arial"/>
              </a:endParaRPr>
            </a:p>
          </p:txBody>
        </p:sp>
      </p:grpSp>
      <p:grpSp>
        <p:nvGrpSpPr>
          <p:cNvPr id="24" name="Group 23"/>
          <p:cNvGrpSpPr/>
          <p:nvPr/>
        </p:nvGrpSpPr>
        <p:grpSpPr>
          <a:xfrm>
            <a:off x="6278881" y="2194561"/>
            <a:ext cx="2354323" cy="2329599"/>
            <a:chOff x="11357254" y="2905242"/>
            <a:chExt cx="2825924" cy="2795520"/>
          </a:xfrm>
        </p:grpSpPr>
        <p:sp>
          <p:nvSpPr>
            <p:cNvPr id="25" name="Rectangle 24"/>
            <p:cNvSpPr/>
            <p:nvPr/>
          </p:nvSpPr>
          <p:spPr>
            <a:xfrm rot="2700000">
              <a:off x="11357253" y="2905243"/>
              <a:ext cx="2795520" cy="2795518"/>
            </a:xfrm>
            <a:prstGeom prst="rect">
              <a:avLst/>
            </a:prstGeom>
            <a:solidFill>
              <a:schemeClr val="accent1"/>
            </a:solidFill>
            <a:ln w="38100" cmpd="sng">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17"/>
            <p:cNvSpPr txBox="1">
              <a:spLocks noChangeArrowheads="1"/>
            </p:cNvSpPr>
            <p:nvPr/>
          </p:nvSpPr>
          <p:spPr bwMode="auto">
            <a:xfrm>
              <a:off x="11477420" y="4191245"/>
              <a:ext cx="2705758" cy="102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0" rIns="182880" bIns="3429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defTabSz="761787">
                <a:lnSpc>
                  <a:spcPct val="90000"/>
                </a:lnSpc>
                <a:defRPr/>
              </a:pPr>
              <a:r>
                <a:rPr lang="en-US" altLang="en-US" sz="2300" b="1" kern="0" dirty="0">
                  <a:solidFill>
                    <a:srgbClr val="FFFFFF"/>
                  </a:solidFill>
                  <a:latin typeface="Arial"/>
                  <a:cs typeface="Arial"/>
                </a:rPr>
                <a:t>Learn</a:t>
              </a:r>
            </a:p>
            <a:p>
              <a:pPr algn="ctr" defTabSz="761787">
                <a:lnSpc>
                  <a:spcPct val="90000"/>
                </a:lnSpc>
                <a:defRPr/>
              </a:pPr>
              <a:endParaRPr lang="en-US" altLang="en-US" sz="1100" b="1" kern="0" dirty="0">
                <a:solidFill>
                  <a:schemeClr val="bg1"/>
                </a:solidFill>
                <a:latin typeface="Arial"/>
                <a:cs typeface="Arial"/>
              </a:endParaRPr>
            </a:p>
            <a:p>
              <a:pPr algn="ctr" defTabSz="761787">
                <a:lnSpc>
                  <a:spcPct val="90000"/>
                </a:lnSpc>
                <a:defRPr/>
              </a:pPr>
              <a:r>
                <a:rPr lang="en-US" altLang="en-US" sz="1100" b="1" kern="0" dirty="0">
                  <a:solidFill>
                    <a:schemeClr val="bg1"/>
                  </a:solidFill>
                  <a:latin typeface="Arial"/>
                  <a:cs typeface="Arial"/>
                </a:rPr>
                <a:t>www.BigDataUniversity.com</a:t>
              </a:r>
            </a:p>
            <a:p>
              <a:pPr algn="ctr" defTabSz="761787">
                <a:lnSpc>
                  <a:spcPct val="90000"/>
                </a:lnSpc>
                <a:defRPr/>
              </a:pPr>
              <a:r>
                <a:rPr lang="en-US" altLang="en-US" sz="1400" b="1" kern="0" dirty="0">
                  <a:solidFill>
                    <a:schemeClr val="bg1"/>
                  </a:solidFill>
                  <a:latin typeface="Arial"/>
                  <a:cs typeface="Arial"/>
                </a:rPr>
                <a:t>Course ID: 604</a:t>
              </a:r>
            </a:p>
          </p:txBody>
        </p:sp>
      </p:grpSp>
      <p:sp>
        <p:nvSpPr>
          <p:cNvPr id="47" name="Rectangle 46"/>
          <p:cNvSpPr/>
          <p:nvPr/>
        </p:nvSpPr>
        <p:spPr>
          <a:xfrm rot="2700000">
            <a:off x="4632960" y="548640"/>
            <a:ext cx="2331720" cy="2331720"/>
          </a:xfrm>
          <a:prstGeom prst="rect">
            <a:avLst/>
          </a:prstGeom>
          <a:solidFill>
            <a:srgbClr val="17AF4B"/>
          </a:solidFill>
          <a:ln w="38100" cmpd="sng">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rot="2700000">
            <a:off x="4632960" y="3840480"/>
            <a:ext cx="2331720" cy="2331720"/>
          </a:xfrm>
          <a:prstGeom prst="rect">
            <a:avLst/>
          </a:prstGeom>
          <a:solidFill>
            <a:srgbClr val="FFC000"/>
          </a:solidFill>
          <a:ln w="38100" cmpd="sng">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17"/>
          <p:cNvSpPr txBox="1">
            <a:spLocks noChangeArrowheads="1"/>
          </p:cNvSpPr>
          <p:nvPr/>
        </p:nvSpPr>
        <p:spPr bwMode="auto">
          <a:xfrm>
            <a:off x="4695404" y="1886899"/>
            <a:ext cx="2254211" cy="57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0" rIns="182880" bIns="3429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defTabSz="761787">
              <a:lnSpc>
                <a:spcPct val="90000"/>
              </a:lnSpc>
              <a:defRPr/>
            </a:pPr>
            <a:r>
              <a:rPr lang="en-US" altLang="en-US" sz="2300" b="1" kern="0" dirty="0">
                <a:solidFill>
                  <a:srgbClr val="FFFFFF"/>
                </a:solidFill>
                <a:latin typeface="Arial"/>
                <a:cs typeface="Arial"/>
              </a:rPr>
              <a:t>Explore</a:t>
            </a:r>
          </a:p>
          <a:p>
            <a:pPr algn="ctr" defTabSz="761787">
              <a:lnSpc>
                <a:spcPct val="90000"/>
              </a:lnSpc>
              <a:defRPr/>
            </a:pPr>
            <a:r>
              <a:rPr lang="en-US" altLang="en-US" sz="1600" b="1" kern="0" dirty="0">
                <a:solidFill>
                  <a:srgbClr val="FFFFFF"/>
                </a:solidFill>
                <a:latin typeface="Arial"/>
                <a:cs typeface="Arial"/>
              </a:rPr>
              <a:t>ibm.co/predictive</a:t>
            </a:r>
          </a:p>
        </p:txBody>
      </p:sp>
      <p:pic>
        <p:nvPicPr>
          <p:cNvPr id="50" name="Picture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383" y="297742"/>
            <a:ext cx="1452810" cy="1452810"/>
          </a:xfrm>
          <a:prstGeom prst="rect">
            <a:avLst/>
          </a:prstGeom>
        </p:spPr>
      </p:pic>
      <p:pic>
        <p:nvPicPr>
          <p:cNvPr id="51" name="Picture 50"/>
          <p:cNvPicPr>
            <a:picLocks noChangeAspect="1"/>
          </p:cNvPicPr>
          <p:nvPr/>
        </p:nvPicPr>
        <p:blipFill rotWithShape="1">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397400" y="1956105"/>
            <a:ext cx="1395572" cy="1176475"/>
          </a:xfrm>
          <a:prstGeom prst="diamond">
            <a:avLst/>
          </a:prstGeom>
        </p:spPr>
      </p:pic>
      <p:pic>
        <p:nvPicPr>
          <p:cNvPr id="52" name="Picture 4" descr="http://bigdatauniversity.com/bdu-wp/wp-content/themes/bdu-bootstrapwp/assets/img/bdu-logo-centr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04396" y="2121475"/>
            <a:ext cx="1318815" cy="106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433"/>
          <p:cNvSpPr>
            <a:spLocks noChangeArrowheads="1"/>
          </p:cNvSpPr>
          <p:nvPr/>
        </p:nvSpPr>
        <p:spPr bwMode="auto">
          <a:xfrm>
            <a:off x="5743142" y="4040955"/>
            <a:ext cx="113590" cy="1136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787">
              <a:defRPr/>
            </a:pPr>
            <a:endParaRPr lang="en-US" sz="1500" kern="0">
              <a:solidFill>
                <a:srgbClr val="FFFFFF"/>
              </a:solidFill>
            </a:endParaRPr>
          </a:p>
        </p:txBody>
      </p:sp>
      <p:sp>
        <p:nvSpPr>
          <p:cNvPr id="58" name="Freeform 434"/>
          <p:cNvSpPr>
            <a:spLocks/>
          </p:cNvSpPr>
          <p:nvPr/>
        </p:nvSpPr>
        <p:spPr bwMode="auto">
          <a:xfrm rot="10800000">
            <a:off x="5616643" y="3701720"/>
            <a:ext cx="366588" cy="309870"/>
          </a:xfrm>
          <a:custGeom>
            <a:avLst/>
            <a:gdLst>
              <a:gd name="T0" fmla="*/ 26 w 71"/>
              <a:gd name="T1" fmla="*/ 31 h 60"/>
              <a:gd name="T2" fmla="*/ 26 w 71"/>
              <a:gd name="T3" fmla="*/ 60 h 60"/>
              <a:gd name="T4" fmla="*/ 44 w 71"/>
              <a:gd name="T5" fmla="*/ 60 h 60"/>
              <a:gd name="T6" fmla="*/ 44 w 71"/>
              <a:gd name="T7" fmla="*/ 31 h 60"/>
              <a:gd name="T8" fmla="*/ 60 w 71"/>
              <a:gd name="T9" fmla="*/ 47 h 60"/>
              <a:gd name="T10" fmla="*/ 71 w 71"/>
              <a:gd name="T11" fmla="*/ 36 h 60"/>
              <a:gd name="T12" fmla="*/ 35 w 71"/>
              <a:gd name="T13" fmla="*/ 0 h 60"/>
              <a:gd name="T14" fmla="*/ 0 w 71"/>
              <a:gd name="T15" fmla="*/ 36 h 60"/>
              <a:gd name="T16" fmla="*/ 10 w 71"/>
              <a:gd name="T17" fmla="*/ 47 h 60"/>
              <a:gd name="T18" fmla="*/ 26 w 71"/>
              <a:gd name="T1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0">
                <a:moveTo>
                  <a:pt x="26" y="31"/>
                </a:moveTo>
                <a:lnTo>
                  <a:pt x="26" y="60"/>
                </a:lnTo>
                <a:lnTo>
                  <a:pt x="44" y="60"/>
                </a:lnTo>
                <a:lnTo>
                  <a:pt x="44" y="31"/>
                </a:lnTo>
                <a:lnTo>
                  <a:pt x="60" y="47"/>
                </a:lnTo>
                <a:lnTo>
                  <a:pt x="71" y="36"/>
                </a:lnTo>
                <a:lnTo>
                  <a:pt x="35" y="0"/>
                </a:lnTo>
                <a:lnTo>
                  <a:pt x="0" y="36"/>
                </a:lnTo>
                <a:lnTo>
                  <a:pt x="10" y="47"/>
                </a:lnTo>
                <a:lnTo>
                  <a:pt x="2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787">
              <a:defRPr/>
            </a:pPr>
            <a:endParaRPr lang="en-US" sz="1500" kern="0">
              <a:solidFill>
                <a:srgbClr val="FFFFFF"/>
              </a:solidFill>
            </a:endParaRPr>
          </a:p>
        </p:txBody>
      </p:sp>
      <p:sp>
        <p:nvSpPr>
          <p:cNvPr id="59" name="Freeform 435"/>
          <p:cNvSpPr>
            <a:spLocks/>
          </p:cNvSpPr>
          <p:nvPr/>
        </p:nvSpPr>
        <p:spPr bwMode="auto">
          <a:xfrm rot="10800000">
            <a:off x="5420737" y="3911842"/>
            <a:ext cx="304630" cy="371844"/>
          </a:xfrm>
          <a:custGeom>
            <a:avLst/>
            <a:gdLst>
              <a:gd name="T0" fmla="*/ 59 w 59"/>
              <a:gd name="T1" fmla="*/ 45 h 72"/>
              <a:gd name="T2" fmla="*/ 59 w 59"/>
              <a:gd name="T3" fmla="*/ 27 h 72"/>
              <a:gd name="T4" fmla="*/ 30 w 59"/>
              <a:gd name="T5" fmla="*/ 27 h 72"/>
              <a:gd name="T6" fmla="*/ 47 w 59"/>
              <a:gd name="T7" fmla="*/ 11 h 72"/>
              <a:gd name="T8" fmla="*/ 36 w 59"/>
              <a:gd name="T9" fmla="*/ 0 h 72"/>
              <a:gd name="T10" fmla="*/ 0 w 59"/>
              <a:gd name="T11" fmla="*/ 36 h 72"/>
              <a:gd name="T12" fmla="*/ 36 w 59"/>
              <a:gd name="T13" fmla="*/ 72 h 72"/>
              <a:gd name="T14" fmla="*/ 47 w 59"/>
              <a:gd name="T15" fmla="*/ 61 h 72"/>
              <a:gd name="T16" fmla="*/ 30 w 59"/>
              <a:gd name="T17" fmla="*/ 45 h 72"/>
              <a:gd name="T18" fmla="*/ 59 w 59"/>
              <a:gd name="T19"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72">
                <a:moveTo>
                  <a:pt x="59" y="45"/>
                </a:moveTo>
                <a:lnTo>
                  <a:pt x="59" y="27"/>
                </a:lnTo>
                <a:lnTo>
                  <a:pt x="30" y="27"/>
                </a:lnTo>
                <a:lnTo>
                  <a:pt x="47" y="11"/>
                </a:lnTo>
                <a:lnTo>
                  <a:pt x="36" y="0"/>
                </a:lnTo>
                <a:lnTo>
                  <a:pt x="0" y="36"/>
                </a:lnTo>
                <a:lnTo>
                  <a:pt x="36" y="72"/>
                </a:lnTo>
                <a:lnTo>
                  <a:pt x="47" y="61"/>
                </a:lnTo>
                <a:lnTo>
                  <a:pt x="30" y="45"/>
                </a:lnTo>
                <a:lnTo>
                  <a:pt x="59"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787">
              <a:defRPr/>
            </a:pPr>
            <a:endParaRPr lang="en-US" sz="1500" kern="0">
              <a:solidFill>
                <a:srgbClr val="FFFFFF"/>
              </a:solidFill>
            </a:endParaRPr>
          </a:p>
        </p:txBody>
      </p:sp>
      <p:sp>
        <p:nvSpPr>
          <p:cNvPr id="60" name="Freeform 436"/>
          <p:cNvSpPr>
            <a:spLocks/>
          </p:cNvSpPr>
          <p:nvPr/>
        </p:nvSpPr>
        <p:spPr bwMode="auto">
          <a:xfrm rot="10800000">
            <a:off x="5874068" y="3911842"/>
            <a:ext cx="309791" cy="371844"/>
          </a:xfrm>
          <a:custGeom>
            <a:avLst/>
            <a:gdLst>
              <a:gd name="T0" fmla="*/ 24 w 60"/>
              <a:gd name="T1" fmla="*/ 0 h 72"/>
              <a:gd name="T2" fmla="*/ 13 w 60"/>
              <a:gd name="T3" fmla="*/ 11 h 72"/>
              <a:gd name="T4" fmla="*/ 30 w 60"/>
              <a:gd name="T5" fmla="*/ 27 h 72"/>
              <a:gd name="T6" fmla="*/ 0 w 60"/>
              <a:gd name="T7" fmla="*/ 27 h 72"/>
              <a:gd name="T8" fmla="*/ 0 w 60"/>
              <a:gd name="T9" fmla="*/ 45 h 72"/>
              <a:gd name="T10" fmla="*/ 30 w 60"/>
              <a:gd name="T11" fmla="*/ 45 h 72"/>
              <a:gd name="T12" fmla="*/ 13 w 60"/>
              <a:gd name="T13" fmla="*/ 61 h 72"/>
              <a:gd name="T14" fmla="*/ 24 w 60"/>
              <a:gd name="T15" fmla="*/ 72 h 72"/>
              <a:gd name="T16" fmla="*/ 60 w 60"/>
              <a:gd name="T17" fmla="*/ 36 h 72"/>
              <a:gd name="T18" fmla="*/ 24 w 60"/>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2">
                <a:moveTo>
                  <a:pt x="24" y="0"/>
                </a:moveTo>
                <a:lnTo>
                  <a:pt x="13" y="11"/>
                </a:lnTo>
                <a:lnTo>
                  <a:pt x="30" y="27"/>
                </a:lnTo>
                <a:lnTo>
                  <a:pt x="0" y="27"/>
                </a:lnTo>
                <a:lnTo>
                  <a:pt x="0" y="45"/>
                </a:lnTo>
                <a:lnTo>
                  <a:pt x="30" y="45"/>
                </a:lnTo>
                <a:lnTo>
                  <a:pt x="13" y="61"/>
                </a:lnTo>
                <a:lnTo>
                  <a:pt x="24" y="72"/>
                </a:lnTo>
                <a:lnTo>
                  <a:pt x="60" y="36"/>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787">
              <a:defRPr/>
            </a:pPr>
            <a:endParaRPr lang="en-US" sz="1500" kern="0">
              <a:solidFill>
                <a:srgbClr val="FFFFFF"/>
              </a:solidFill>
            </a:endParaRPr>
          </a:p>
        </p:txBody>
      </p:sp>
      <p:sp>
        <p:nvSpPr>
          <p:cNvPr id="61" name="Freeform 437"/>
          <p:cNvSpPr>
            <a:spLocks/>
          </p:cNvSpPr>
          <p:nvPr/>
        </p:nvSpPr>
        <p:spPr bwMode="auto">
          <a:xfrm rot="10800000">
            <a:off x="5616643" y="4181723"/>
            <a:ext cx="366588" cy="335694"/>
          </a:xfrm>
          <a:custGeom>
            <a:avLst/>
            <a:gdLst>
              <a:gd name="T0" fmla="*/ 44 w 71"/>
              <a:gd name="T1" fmla="*/ 35 h 65"/>
              <a:gd name="T2" fmla="*/ 44 w 71"/>
              <a:gd name="T3" fmla="*/ 0 h 65"/>
              <a:gd name="T4" fmla="*/ 26 w 71"/>
              <a:gd name="T5" fmla="*/ 0 h 65"/>
              <a:gd name="T6" fmla="*/ 26 w 71"/>
              <a:gd name="T7" fmla="*/ 35 h 65"/>
              <a:gd name="T8" fmla="*/ 10 w 71"/>
              <a:gd name="T9" fmla="*/ 19 h 65"/>
              <a:gd name="T10" fmla="*/ 0 w 71"/>
              <a:gd name="T11" fmla="*/ 30 h 65"/>
              <a:gd name="T12" fmla="*/ 35 w 71"/>
              <a:gd name="T13" fmla="*/ 65 h 65"/>
              <a:gd name="T14" fmla="*/ 71 w 71"/>
              <a:gd name="T15" fmla="*/ 30 h 65"/>
              <a:gd name="T16" fmla="*/ 60 w 71"/>
              <a:gd name="T17" fmla="*/ 19 h 65"/>
              <a:gd name="T18" fmla="*/ 44 w 71"/>
              <a:gd name="T19" fmla="*/ 3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5">
                <a:moveTo>
                  <a:pt x="44" y="35"/>
                </a:moveTo>
                <a:lnTo>
                  <a:pt x="44" y="0"/>
                </a:lnTo>
                <a:lnTo>
                  <a:pt x="26" y="0"/>
                </a:lnTo>
                <a:lnTo>
                  <a:pt x="26" y="35"/>
                </a:lnTo>
                <a:lnTo>
                  <a:pt x="10" y="19"/>
                </a:lnTo>
                <a:lnTo>
                  <a:pt x="0" y="30"/>
                </a:lnTo>
                <a:lnTo>
                  <a:pt x="35" y="65"/>
                </a:lnTo>
                <a:lnTo>
                  <a:pt x="71" y="30"/>
                </a:lnTo>
                <a:lnTo>
                  <a:pt x="60" y="19"/>
                </a:lnTo>
                <a:lnTo>
                  <a:pt x="44"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787">
              <a:defRPr/>
            </a:pPr>
            <a:endParaRPr lang="en-US" sz="1500" kern="0">
              <a:solidFill>
                <a:srgbClr val="FFFFFF"/>
              </a:solidFill>
            </a:endParaRPr>
          </a:p>
        </p:txBody>
      </p:sp>
      <p:sp>
        <p:nvSpPr>
          <p:cNvPr id="53" name="Rectangle 52"/>
          <p:cNvSpPr/>
          <p:nvPr/>
        </p:nvSpPr>
        <p:spPr>
          <a:xfrm>
            <a:off x="3570732" y="4676933"/>
            <a:ext cx="4572000" cy="1117229"/>
          </a:xfrm>
          <a:prstGeom prst="rect">
            <a:avLst/>
          </a:prstGeom>
        </p:spPr>
        <p:txBody>
          <a:bodyPr>
            <a:spAutoFit/>
          </a:bodyPr>
          <a:lstStyle/>
          <a:p>
            <a:pPr algn="ctr" defTabSz="761787">
              <a:lnSpc>
                <a:spcPct val="90000"/>
              </a:lnSpc>
              <a:defRPr/>
            </a:pPr>
            <a:r>
              <a:rPr lang="en-US" altLang="en-US" sz="2300" b="1" kern="0" dirty="0">
                <a:solidFill>
                  <a:srgbClr val="FFFFFF"/>
                </a:solidFill>
                <a:cs typeface="Arial"/>
              </a:rPr>
              <a:t>Engage</a:t>
            </a:r>
          </a:p>
          <a:p>
            <a:pPr algn="ctr" defTabSz="761787">
              <a:lnSpc>
                <a:spcPct val="90000"/>
              </a:lnSpc>
              <a:defRPr/>
            </a:pPr>
            <a:endParaRPr lang="en-US" altLang="en-US" sz="2300" b="1" kern="0" dirty="0">
              <a:solidFill>
                <a:srgbClr val="FFFFFF"/>
              </a:solidFill>
              <a:cs typeface="Arial"/>
            </a:endParaRPr>
          </a:p>
          <a:p>
            <a:pPr algn="ctr" defTabSz="761787">
              <a:lnSpc>
                <a:spcPct val="90000"/>
              </a:lnSpc>
              <a:defRPr/>
            </a:pPr>
            <a:r>
              <a:rPr lang="en-US" altLang="en-US" sz="1400" b="1" kern="0" dirty="0">
                <a:solidFill>
                  <a:schemeClr val="bg1"/>
                </a:solidFill>
                <a:cs typeface="Arial"/>
              </a:rPr>
              <a:t>https://developer.ibm.com/</a:t>
            </a:r>
            <a:br>
              <a:rPr lang="en-US" altLang="en-US" sz="1400" b="1" kern="0" dirty="0">
                <a:solidFill>
                  <a:schemeClr val="bg1"/>
                </a:solidFill>
                <a:cs typeface="Arial"/>
              </a:rPr>
            </a:br>
            <a:r>
              <a:rPr lang="en-US" altLang="en-US" sz="1400" b="1" kern="0" dirty="0" err="1">
                <a:solidFill>
                  <a:schemeClr val="bg1"/>
                </a:solidFill>
                <a:cs typeface="Arial"/>
              </a:rPr>
              <a:t>predictiveanalytics</a:t>
            </a:r>
            <a:r>
              <a:rPr lang="en-US" altLang="en-US" sz="1400" b="1" kern="0" dirty="0">
                <a:solidFill>
                  <a:schemeClr val="bg1"/>
                </a:solidFill>
                <a:cs typeface="Arial"/>
              </a:rPr>
              <a:t>/</a:t>
            </a:r>
          </a:p>
        </p:txBody>
      </p:sp>
    </p:spTree>
    <p:extLst>
      <p:ext uri="{BB962C8B-B14F-4D97-AF65-F5344CB8AC3E}">
        <p14:creationId xmlns:p14="http://schemas.microsoft.com/office/powerpoint/2010/main" val="65743564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648551" y="1371600"/>
            <a:ext cx="4742498" cy="4615570"/>
          </a:xfrm>
          <a:prstGeom prst="rect">
            <a:avLst/>
          </a:prstGeom>
        </p:spPr>
      </p:pic>
      <p:sp>
        <p:nvSpPr>
          <p:cNvPr id="3" name="Rectangle 2"/>
          <p:cNvSpPr/>
          <p:nvPr/>
        </p:nvSpPr>
        <p:spPr>
          <a:xfrm>
            <a:off x="2438400" y="2578134"/>
            <a:ext cx="7315200" cy="1200329"/>
          </a:xfrm>
          <a:prstGeom prst="rect">
            <a:avLst/>
          </a:prstGeom>
        </p:spPr>
        <p:txBody>
          <a:bodyPr wrap="square">
            <a:spAutoFit/>
          </a:bodyPr>
          <a:lstStyle/>
          <a:p>
            <a:pPr algn="ctr"/>
            <a:r>
              <a:rPr lang="en-US" sz="36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Tell me how you can apply this to </a:t>
            </a:r>
            <a:r>
              <a:rPr lang="en-US" sz="3600" b="1" cap="all" dirty="0">
                <a:ln/>
                <a:solidFill>
                  <a:schemeClr val="accent2"/>
                </a:solidFill>
                <a:effectLst>
                  <a:outerShdw blurRad="38100" dist="19050" dir="2700000" algn="tl" rotWithShape="0">
                    <a:schemeClr val="dk1">
                      <a:lumMod val="50000"/>
                      <a:alpha val="40000"/>
                    </a:schemeClr>
                  </a:outerShdw>
                </a:effectLst>
                <a:latin typeface="Tahoma" panose="020B0604030504040204" pitchFamily="34" charset="0"/>
              </a:rPr>
              <a:t>your</a:t>
            </a:r>
            <a:r>
              <a:rPr lang="en-US" sz="36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ahoma" panose="020B0604030504040204" pitchFamily="34" charset="0"/>
              </a:rPr>
              <a:t> business</a:t>
            </a:r>
            <a:endParaRPr lang="en-US" sz="3200" b="1" cap="all"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881209"/>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3136901" y="1743075"/>
            <a:ext cx="5540375"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355257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cap="none" dirty="0"/>
              <a:t>Suggested Books</a:t>
            </a:r>
          </a:p>
        </p:txBody>
      </p:sp>
      <p:sp>
        <p:nvSpPr>
          <p:cNvPr id="51203" name="Text Placeholder 2"/>
          <p:cNvSpPr>
            <a:spLocks noGrp="1"/>
          </p:cNvSpPr>
          <p:nvPr>
            <p:ph type="body" idx="1"/>
          </p:nvPr>
        </p:nvSpPr>
        <p:spPr/>
        <p:txBody>
          <a:bodyPr/>
          <a:lstStyle/>
          <a:p>
            <a:r>
              <a:rPr lang="en-US"/>
              <a:t>Appendix</a:t>
            </a:r>
          </a:p>
        </p:txBody>
      </p:sp>
    </p:spTree>
    <p:extLst>
      <p:ext uri="{BB962C8B-B14F-4D97-AF65-F5344CB8AC3E}">
        <p14:creationId xmlns:p14="http://schemas.microsoft.com/office/powerpoint/2010/main" val="145656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798321" y="594361"/>
            <a:ext cx="7775575" cy="993775"/>
          </a:xfrm>
        </p:spPr>
        <p:txBody>
          <a:bodyPr vert="horz" wrap="square" lIns="90000" tIns="0" rIns="90000" bIns="0" numCol="1" anchor="t" anchorCtr="0" compatLnSpc="1">
            <a:prstTxWarp prst="textNoShape">
              <a:avLst/>
            </a:prstTxWarp>
          </a:bodyPr>
          <a:lstStyle/>
          <a:p>
            <a:pPr marL="287338" indent="-287338"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IBM SPSS </a:t>
            </a:r>
            <a:r>
              <a:rPr lang="en-GB" dirty="0" err="1"/>
              <a:t>Modeler</a:t>
            </a:r>
            <a:r>
              <a:rPr lang="en-GB" dirty="0"/>
              <a:t> Cookbook</a:t>
            </a:r>
          </a:p>
        </p:txBody>
      </p:sp>
      <p:sp>
        <p:nvSpPr>
          <p:cNvPr id="54275" name="Rectangle 3"/>
          <p:cNvSpPr>
            <a:spLocks noGrp="1" noChangeArrowheads="1"/>
          </p:cNvSpPr>
          <p:nvPr>
            <p:ph type="body" sz="half" idx="1"/>
          </p:nvPr>
        </p:nvSpPr>
        <p:spPr>
          <a:xfrm>
            <a:off x="2057400" y="1884364"/>
            <a:ext cx="4038600" cy="3735387"/>
          </a:xfrm>
        </p:spPr>
        <p:txBody>
          <a:bodyPr vert="horz" wrap="square" lIns="90000" tIns="46800" rIns="90000" bIns="46800" numCol="1" anchor="t" anchorCtr="0" compatLnSpc="1">
            <a:prstTxWarp prst="textNoShape">
              <a:avLst/>
            </a:prstTxWarp>
          </a:bodyPr>
          <a:lstStyle/>
          <a:p>
            <a:pPr marL="339725" indent="-165100" defTabSz="457200">
              <a:lnSpc>
                <a:spcPct val="80000"/>
              </a:lnSpc>
              <a:spcBef>
                <a:spcPts val="1000"/>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800" dirty="0"/>
              <a:t>From Amazon.com</a:t>
            </a:r>
          </a:p>
          <a:p>
            <a:pPr marL="739775" lvl="1" indent="-169863" defTabSz="457200">
              <a:lnSpc>
                <a:spcPct val="80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dirty="0"/>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IBM SPSS </a:t>
            </a:r>
            <a:r>
              <a:rPr lang="en-GB" dirty="0" err="1"/>
              <a:t>Modeler</a:t>
            </a:r>
            <a:r>
              <a:rPr lang="en-GB" dirty="0"/>
              <a:t> Cookbook</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by  Keith McCormick, Dean Abbott, Meta S. Brown, Tom </a:t>
            </a:r>
            <a:r>
              <a:rPr lang="en-GB" dirty="0" err="1"/>
              <a:t>Khabaza</a:t>
            </a:r>
            <a:r>
              <a:rPr lang="en-GB" dirty="0"/>
              <a:t>, Scott R. </a:t>
            </a:r>
            <a:r>
              <a:rPr lang="en-GB" dirty="0" err="1"/>
              <a:t>Mutchler</a:t>
            </a:r>
            <a:endParaRPr lang="en-GB" dirty="0"/>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Paperback - 382 pages (October 2013)  (also on Kindle)</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de-DE" dirty="0"/>
              <a:t>ISBN : 1849685460</a:t>
            </a:r>
          </a:p>
          <a:p>
            <a:pPr marL="339725" indent="-165100" defTabSz="457200">
              <a:lnSpc>
                <a:spcPct val="80000"/>
              </a:lnSpc>
              <a:spcBef>
                <a:spcPts val="1000"/>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800" dirty="0"/>
              <a:t>Written by those who teach and have been working with IBM SPSS </a:t>
            </a:r>
            <a:r>
              <a:rPr lang="en-GB" sz="1800" dirty="0" err="1"/>
              <a:t>Modeler</a:t>
            </a:r>
            <a:r>
              <a:rPr lang="en-GB" sz="1800" dirty="0"/>
              <a:t> since its beginnings.  Full of practical examples that span the full gamut of capabilities.</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16726" y="1608016"/>
            <a:ext cx="3089275" cy="3802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100677282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798321" y="594361"/>
            <a:ext cx="7775575" cy="993775"/>
          </a:xfrm>
        </p:spPr>
        <p:txBody>
          <a:bodyPr vert="horz" wrap="square" lIns="90000" tIns="0" rIns="90000" bIns="0" numCol="1" anchor="t" anchorCtr="0" compatLnSpc="1">
            <a:prstTxWarp prst="textNoShape">
              <a:avLst/>
            </a:prstTxWarp>
          </a:bodyPr>
          <a:lstStyle/>
          <a:p>
            <a:pPr marL="287338" indent="-287338"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Data Mining Overview</a:t>
            </a:r>
          </a:p>
        </p:txBody>
      </p:sp>
      <p:sp>
        <p:nvSpPr>
          <p:cNvPr id="52227" name="Rectangle 3"/>
          <p:cNvSpPr>
            <a:spLocks noGrp="1" noChangeArrowheads="1"/>
          </p:cNvSpPr>
          <p:nvPr>
            <p:ph type="body" sz="half" idx="1"/>
          </p:nvPr>
        </p:nvSpPr>
        <p:spPr>
          <a:xfrm>
            <a:off x="1992314" y="1844676"/>
            <a:ext cx="4103687" cy="3775075"/>
          </a:xfrm>
        </p:spPr>
        <p:txBody>
          <a:bodyPr vert="horz" wrap="square" lIns="90000" tIns="46800" rIns="90000" bIns="46800" numCol="1" anchor="t" anchorCtr="0" compatLnSpc="1">
            <a:prstTxWarp prst="textNoShape">
              <a:avLst/>
            </a:prstTxWarp>
          </a:bodyPr>
          <a:lstStyle/>
          <a:p>
            <a:pPr marL="339725" indent="-165100" defTabSz="457200">
              <a:lnSpc>
                <a:spcPct val="90000"/>
              </a:lnSpc>
              <a:spcBef>
                <a:spcPts val="1125"/>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900"/>
              <a:t>From Amazon.com</a:t>
            </a:r>
          </a:p>
          <a:p>
            <a:pPr marL="739775" lvl="1" indent="-169863" defTabSz="457200">
              <a:lnSpc>
                <a:spcPct val="90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sz="2300"/>
          </a:p>
          <a:p>
            <a:pPr marL="739775" lvl="1" indent="-169863" defTabSz="457200">
              <a:lnSpc>
                <a:spcPct val="9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b="1"/>
              <a:t>Paperback:</a:t>
            </a:r>
            <a:r>
              <a:rPr lang="en-GB"/>
              <a:t> 512 pages </a:t>
            </a:r>
          </a:p>
          <a:p>
            <a:pPr marL="739775" lvl="1" indent="-169863" defTabSz="457200">
              <a:lnSpc>
                <a:spcPct val="9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b="1"/>
              <a:t>Publisher:</a:t>
            </a:r>
            <a:r>
              <a:rPr lang="en-GB"/>
              <a:t> Wiley; 1 edition (December 28, 1999) </a:t>
            </a:r>
          </a:p>
          <a:p>
            <a:pPr marL="739775" lvl="1" indent="-169863" defTabSz="457200">
              <a:lnSpc>
                <a:spcPct val="9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b="1"/>
              <a:t>Language:</a:t>
            </a:r>
            <a:r>
              <a:rPr lang="en-GB"/>
              <a:t> English </a:t>
            </a:r>
          </a:p>
          <a:p>
            <a:pPr marL="739775" lvl="1" indent="-169863" defTabSz="457200">
              <a:lnSpc>
                <a:spcPct val="9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b="1"/>
              <a:t>ISBN-10:</a:t>
            </a:r>
            <a:r>
              <a:rPr lang="en-GB"/>
              <a:t> 0471331236 </a:t>
            </a:r>
          </a:p>
          <a:p>
            <a:pPr marL="739775" lvl="1" indent="-169863" defTabSz="457200">
              <a:lnSpc>
                <a:spcPct val="9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b="1"/>
              <a:t>ISBN-13:</a:t>
            </a:r>
            <a:r>
              <a:rPr lang="en-GB"/>
              <a:t> 978-0471331230 </a:t>
            </a:r>
            <a:r>
              <a:rPr lang="en-GB" sz="1400"/>
              <a:t>; </a:t>
            </a:r>
          </a:p>
          <a:p>
            <a:pPr marL="739775" lvl="1" indent="-169863" defTabSz="457200">
              <a:lnSpc>
                <a:spcPct val="90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sz="1400"/>
          </a:p>
          <a:p>
            <a:pPr marL="339725" indent="-165100" defTabSz="457200">
              <a:lnSpc>
                <a:spcPct val="90000"/>
              </a:lnSpc>
              <a:spcBef>
                <a:spcPts val="1125"/>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900"/>
              <a:t>Good introductory text on data mining for marketing from two top communicators in the field</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1844676"/>
            <a:ext cx="28575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9268736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42900" y="593726"/>
            <a:ext cx="10000932" cy="686435"/>
          </a:xfrm>
        </p:spPr>
        <p:txBody>
          <a:bodyPr/>
          <a:lstStyle/>
          <a:p>
            <a:r>
              <a:rPr lang="en-AU" dirty="0" smtClean="0"/>
              <a:t>Purpose Of The Workshop</a:t>
            </a:r>
            <a:endParaRPr lang="en-AU" dirty="0"/>
          </a:p>
        </p:txBody>
      </p:sp>
      <p:sp>
        <p:nvSpPr>
          <p:cNvPr id="8195" name="Rectangle 3"/>
          <p:cNvSpPr>
            <a:spLocks noGrp="1" noChangeArrowheads="1"/>
          </p:cNvSpPr>
          <p:nvPr>
            <p:ph idx="1"/>
          </p:nvPr>
        </p:nvSpPr>
        <p:spPr>
          <a:xfrm>
            <a:off x="1811020" y="1463040"/>
            <a:ext cx="7301984" cy="1749392"/>
          </a:xfrm>
        </p:spPr>
        <p:txBody>
          <a:bodyPr/>
          <a:lstStyle/>
          <a:p>
            <a:r>
              <a:rPr lang="en-US" sz="2000" dirty="0"/>
              <a:t>Introduction to </a:t>
            </a:r>
            <a:r>
              <a:rPr lang="en-US" sz="2000" dirty="0" smtClean="0"/>
              <a:t>Data Science</a:t>
            </a:r>
            <a:endParaRPr lang="en-US" sz="2000" dirty="0"/>
          </a:p>
          <a:p>
            <a:r>
              <a:rPr lang="en-US" sz="2000" dirty="0"/>
              <a:t>Stimulate thinking about how </a:t>
            </a:r>
            <a:r>
              <a:rPr lang="en-US" sz="2000" dirty="0" smtClean="0"/>
              <a:t>SPSS Data Science would </a:t>
            </a:r>
            <a:r>
              <a:rPr lang="en-US" sz="2000" dirty="0"/>
              <a:t>benefit your organization</a:t>
            </a:r>
          </a:p>
          <a:p>
            <a:r>
              <a:rPr lang="en-US" sz="2000" dirty="0"/>
              <a:t>Demonstrate ease of use of powerful technology</a:t>
            </a:r>
          </a:p>
        </p:txBody>
      </p:sp>
      <p:pic>
        <p:nvPicPr>
          <p:cNvPr id="95234" name="Picture 2" descr="http://yourperfecttrainer.com/blog/wp-content/uploads/2014/02/goals.jpg"/>
          <p:cNvPicPr>
            <a:picLocks noChangeAspect="1" noChangeArrowheads="1"/>
          </p:cNvPicPr>
          <p:nvPr/>
        </p:nvPicPr>
        <p:blipFill>
          <a:blip r:embed="rId3"/>
          <a:srcRect/>
          <a:stretch>
            <a:fillRect/>
          </a:stretch>
        </p:blipFill>
        <p:spPr bwMode="auto">
          <a:xfrm>
            <a:off x="7988587" y="2712204"/>
            <a:ext cx="3720822" cy="3099660"/>
          </a:xfrm>
          <a:prstGeom prst="rect">
            <a:avLst/>
          </a:prstGeom>
          <a:noFill/>
        </p:spPr>
      </p:pic>
      <p:sp>
        <p:nvSpPr>
          <p:cNvPr id="7" name="Rectangle 3"/>
          <p:cNvSpPr txBox="1">
            <a:spLocks noChangeArrowheads="1"/>
          </p:cNvSpPr>
          <p:nvPr/>
        </p:nvSpPr>
        <p:spPr bwMode="auto">
          <a:xfrm>
            <a:off x="1811020" y="2836190"/>
            <a:ext cx="5905906" cy="27099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p>
            <a:pPr marL="176213" indent="-176213" fontAlgn="base">
              <a:spcBef>
                <a:spcPct val="20000"/>
              </a:spcBef>
              <a:spcAft>
                <a:spcPct val="0"/>
              </a:spcAft>
              <a:buClr>
                <a:schemeClr val="tx1"/>
              </a:buClr>
              <a:buFont typeface="Wingdings" panose="05000000000000000000" pitchFamily="2" charset="2"/>
              <a:buChar char="§"/>
              <a:defRPr/>
            </a:pPr>
            <a:r>
              <a:rPr lang="en-US" sz="2000" kern="0" dirty="0" smtClean="0">
                <a:solidFill>
                  <a:srgbClr val="000000"/>
                </a:solidFill>
              </a:rPr>
              <a:t>Get hands on experience with SPSS’ Data Science platform </a:t>
            </a:r>
            <a:endParaRPr lang="en-US" sz="2000" kern="0" dirty="0">
              <a:solidFill>
                <a:srgbClr val="000000"/>
              </a:solidFill>
            </a:endParaRPr>
          </a:p>
          <a:p>
            <a:pPr marL="176213" indent="-176213" fontAlgn="base">
              <a:spcBef>
                <a:spcPct val="20000"/>
              </a:spcBef>
              <a:spcAft>
                <a:spcPct val="0"/>
              </a:spcAft>
              <a:buClr>
                <a:schemeClr val="tx1"/>
              </a:buClr>
              <a:buFont typeface="Wingdings" panose="05000000000000000000" pitchFamily="2" charset="2"/>
              <a:buChar char="§"/>
              <a:defRPr/>
            </a:pPr>
            <a:r>
              <a:rPr lang="en-US" sz="2000" kern="0" dirty="0">
                <a:solidFill>
                  <a:srgbClr val="000000"/>
                </a:solidFill>
              </a:rPr>
              <a:t>Explore multiple </a:t>
            </a:r>
            <a:r>
              <a:rPr lang="en-US" sz="2000" kern="0" dirty="0" smtClean="0">
                <a:solidFill>
                  <a:srgbClr val="000000"/>
                </a:solidFill>
              </a:rPr>
              <a:t>Data Science techniques</a:t>
            </a:r>
            <a:endParaRPr lang="en-US" sz="2000" kern="0" dirty="0">
              <a:solidFill>
                <a:srgbClr val="000000"/>
              </a:solidFill>
            </a:endParaRPr>
          </a:p>
          <a:p>
            <a:pPr marL="176213" indent="-176213" fontAlgn="base">
              <a:spcBef>
                <a:spcPct val="20000"/>
              </a:spcBef>
              <a:spcAft>
                <a:spcPct val="0"/>
              </a:spcAft>
              <a:buClr>
                <a:schemeClr val="tx1"/>
              </a:buClr>
              <a:buFont typeface="Wingdings" panose="05000000000000000000" pitchFamily="2" charset="2"/>
              <a:buChar char="§"/>
              <a:defRPr/>
            </a:pPr>
            <a:r>
              <a:rPr lang="en-US" sz="2000" kern="0" dirty="0">
                <a:solidFill>
                  <a:srgbClr val="000000"/>
                </a:solidFill>
              </a:rPr>
              <a:t>Understand the </a:t>
            </a:r>
            <a:r>
              <a:rPr lang="en-US" sz="2000" kern="0" dirty="0" smtClean="0">
                <a:solidFill>
                  <a:srgbClr val="000000"/>
                </a:solidFill>
              </a:rPr>
              <a:t>SPSS Data Science portfolio and its integrations across IBM</a:t>
            </a:r>
            <a:endParaRPr lang="en-US" sz="2000" kern="0" dirty="0">
              <a:solidFill>
                <a:srgbClr val="000000"/>
              </a:solidFill>
            </a:endParaRPr>
          </a:p>
        </p:txBody>
      </p:sp>
    </p:spTree>
    <p:extLst>
      <p:ext uri="{BB962C8B-B14F-4D97-AF65-F5344CB8AC3E}">
        <p14:creationId xmlns:p14="http://schemas.microsoft.com/office/powerpoint/2010/main" val="1401509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798320" y="593726"/>
            <a:ext cx="8545512" cy="686435"/>
          </a:xfrm>
        </p:spPr>
        <p:txBody>
          <a:bodyPr/>
          <a:lstStyle/>
          <a:p>
            <a:r>
              <a:rPr lang="en-US" dirty="0"/>
              <a:t>Handbook of Statistical Analysis and Data Mining Applications</a:t>
            </a:r>
          </a:p>
        </p:txBody>
      </p:sp>
      <p:sp>
        <p:nvSpPr>
          <p:cNvPr id="53251" name="Rectangle 7"/>
          <p:cNvSpPr>
            <a:spLocks noGrp="1" noChangeArrowheads="1"/>
          </p:cNvSpPr>
          <p:nvPr>
            <p:ph sz="half" idx="1"/>
          </p:nvPr>
        </p:nvSpPr>
        <p:spPr>
          <a:xfrm>
            <a:off x="5232400" y="1828800"/>
            <a:ext cx="4597400" cy="3886200"/>
          </a:xfrm>
        </p:spPr>
        <p:txBody>
          <a:bodyPr/>
          <a:lstStyle/>
          <a:p>
            <a:r>
              <a:rPr lang="en-US" sz="1800" dirty="0"/>
              <a:t>Handbook of Statistical Analysis and Data Mining Applications</a:t>
            </a:r>
          </a:p>
          <a:p>
            <a:r>
              <a:rPr lang="en-US" sz="1800" dirty="0"/>
              <a:t>Robert </a:t>
            </a:r>
            <a:r>
              <a:rPr lang="en-US" sz="1800" dirty="0" err="1"/>
              <a:t>Nisbet</a:t>
            </a:r>
            <a:r>
              <a:rPr lang="en-US" sz="1800" dirty="0"/>
              <a:t>, John Elder IV, and Gary Miner</a:t>
            </a:r>
          </a:p>
          <a:p>
            <a:r>
              <a:rPr lang="en-US" sz="1800" dirty="0"/>
              <a:t>Academic Press (2009) </a:t>
            </a:r>
          </a:p>
          <a:p>
            <a:r>
              <a:rPr lang="en-US" sz="1800" dirty="0"/>
              <a:t>ISBN-10: 0123747651</a:t>
            </a:r>
          </a:p>
          <a:p>
            <a:endParaRPr lang="en-US" sz="1800" dirty="0"/>
          </a:p>
          <a:p>
            <a:r>
              <a:rPr lang="en-US" sz="1800" dirty="0"/>
              <a:t>An excellent guide to many aspects of data mining including Text mining.</a:t>
            </a:r>
            <a:r>
              <a:rPr lang="en-US" dirty="0"/>
              <a:t> </a:t>
            </a:r>
          </a:p>
        </p:txBody>
      </p:sp>
      <p:pic>
        <p:nvPicPr>
          <p:cNvPr id="53252" name="Picture 5" descr="Handbook of Statistical Analysis and Data Mining Application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2133600"/>
            <a:ext cx="2890838" cy="345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9398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798321" y="594361"/>
            <a:ext cx="7775575" cy="993775"/>
          </a:xfrm>
        </p:spPr>
        <p:txBody>
          <a:bodyPr vert="horz" wrap="square" lIns="90000" tIns="0" rIns="90000" bIns="0" numCol="1" anchor="t" anchorCtr="0" compatLnSpc="1">
            <a:prstTxWarp prst="textNoShape">
              <a:avLst/>
            </a:prstTxWarp>
          </a:bodyPr>
          <a:lstStyle/>
          <a:p>
            <a:pPr marL="287338" indent="-287338"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Data Mining Algorithms</a:t>
            </a:r>
          </a:p>
        </p:txBody>
      </p:sp>
      <p:sp>
        <p:nvSpPr>
          <p:cNvPr id="54275" name="Rectangle 3"/>
          <p:cNvSpPr>
            <a:spLocks noGrp="1" noChangeArrowheads="1"/>
          </p:cNvSpPr>
          <p:nvPr>
            <p:ph type="body" sz="half" idx="1"/>
          </p:nvPr>
        </p:nvSpPr>
        <p:spPr>
          <a:xfrm>
            <a:off x="2057400" y="1884364"/>
            <a:ext cx="4038600" cy="3735387"/>
          </a:xfrm>
        </p:spPr>
        <p:txBody>
          <a:bodyPr vert="horz" wrap="square" lIns="90000" tIns="46800" rIns="90000" bIns="46800" numCol="1" anchor="t" anchorCtr="0" compatLnSpc="1">
            <a:prstTxWarp prst="textNoShape">
              <a:avLst/>
            </a:prstTxWarp>
          </a:bodyPr>
          <a:lstStyle/>
          <a:p>
            <a:pPr marL="339725" indent="-165100" defTabSz="457200">
              <a:lnSpc>
                <a:spcPct val="80000"/>
              </a:lnSpc>
              <a:spcBef>
                <a:spcPts val="1000"/>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800"/>
              <a:t>From Amazon.com</a:t>
            </a:r>
          </a:p>
          <a:p>
            <a:pPr marL="739775" lvl="1" indent="-169863" defTabSz="457200">
              <a:lnSpc>
                <a:spcPct val="80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a:t>Data Mining: Practical Machine Learning Tools and Techniques with Java Implementations </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a:t>by Eibe Frank, Ian H. Witten</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a:t>Paperback - 416 pages (October 13, 1999) </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a:t>Morgan Kaufmann Publishers; </a:t>
            </a:r>
          </a:p>
          <a:p>
            <a:pPr marL="739775" lvl="1" indent="-169863" defTabSz="457200">
              <a:lnSpc>
                <a:spcPct val="80000"/>
              </a:lnSpc>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a:t>ISBN: 1558605525; </a:t>
            </a:r>
          </a:p>
          <a:p>
            <a:pPr marL="739775" lvl="1" indent="-169863" defTabSz="457200">
              <a:lnSpc>
                <a:spcPct val="80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a:p>
          <a:p>
            <a:pPr marL="339725" indent="-165100" defTabSz="457200">
              <a:lnSpc>
                <a:spcPct val="80000"/>
              </a:lnSpc>
              <a:spcBef>
                <a:spcPts val="1000"/>
              </a:spcBef>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sz="1800"/>
              <a:t>Best book I’ve found in between highly technical and introductory books. Good coverage of topics, especially trees and rules, but no neural networks.</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1844675"/>
            <a:ext cx="2816225" cy="3557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77368190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title"/>
          </p:nvPr>
        </p:nvSpPr>
        <p:spPr>
          <a:xfrm>
            <a:off x="314325" y="593726"/>
            <a:ext cx="10029507" cy="686435"/>
          </a:xfrm>
        </p:spPr>
        <p:txBody>
          <a:bodyPr/>
          <a:lstStyle/>
          <a:p>
            <a:pPr eaLnBrk="1" hangingPunct="1"/>
            <a:r>
              <a:rPr lang="en-GB" dirty="0" smtClean="0"/>
              <a:t>Data Science Is For Everyone</a:t>
            </a:r>
            <a:endParaRPr lang="en-CA" dirty="0"/>
          </a:p>
        </p:txBody>
      </p:sp>
      <p:pic>
        <p:nvPicPr>
          <p:cNvPr id="7172" name="Picture 4" descr="http://4.bp.blogspot.com/-Z9kieJJwzXU/UyUpQ_roDcI/AAAAAAAAFKg/ynisLWxugcU/s1600/data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607" y="1357676"/>
            <a:ext cx="5449481" cy="2755953"/>
          </a:xfrm>
          <a:prstGeom prst="rect">
            <a:avLst/>
          </a:prstGeom>
          <a:noFill/>
          <a:effectLst>
            <a:reflection blurRad="6350" stA="71000" endPos="5000" dir="5400000" sy="-100000" algn="bl" rotWithShape="0"/>
          </a:effectLst>
          <a:extLst>
            <a:ext uri="{909E8E84-426E-40dd-AFC4-6F175D3DCCD1}">
              <a14:hiddenFill xmlns="" xmlns:a14="http://schemas.microsoft.com/office/drawing/2010/main">
                <a:solidFill>
                  <a:srgbClr val="FFFFFF"/>
                </a:solidFill>
              </a14:hiddenFill>
            </a:ext>
          </a:extLst>
        </p:spPr>
      </p:pic>
      <p:sp>
        <p:nvSpPr>
          <p:cNvPr id="19459" name="Rectangle 3"/>
          <p:cNvSpPr>
            <a:spLocks noGrp="1" noChangeArrowheads="1"/>
          </p:cNvSpPr>
          <p:nvPr>
            <p:ph sz="quarter" idx="4294967295"/>
          </p:nvPr>
        </p:nvSpPr>
        <p:spPr>
          <a:xfrm>
            <a:off x="2448732" y="4417018"/>
            <a:ext cx="6819255" cy="2014779"/>
          </a:xfrm>
          <a:prstGeom prst="rect">
            <a:avLst/>
          </a:prstGeom>
        </p:spPr>
        <p:txBody>
          <a:bodyPr/>
          <a:lstStyle/>
          <a:p>
            <a:pPr marL="0" lvl="1" indent="0">
              <a:buNone/>
            </a:pPr>
            <a:r>
              <a:rPr lang="en-US" sz="1800" dirty="0" smtClean="0"/>
              <a:t>Data Science is the </a:t>
            </a:r>
            <a:r>
              <a:rPr lang="en-US" sz="1800" dirty="0"/>
              <a:t>analysis of all </a:t>
            </a:r>
            <a:r>
              <a:rPr lang="en-US" sz="1800" dirty="0">
                <a:solidFill>
                  <a:srgbClr val="0070C0"/>
                </a:solidFill>
              </a:rPr>
              <a:t>kinds of data </a:t>
            </a:r>
            <a:r>
              <a:rPr lang="en-US" sz="1800" dirty="0"/>
              <a:t>using sophisticated </a:t>
            </a:r>
            <a:r>
              <a:rPr lang="en-US" sz="1800" dirty="0">
                <a:solidFill>
                  <a:srgbClr val="0070C0"/>
                </a:solidFill>
              </a:rPr>
              <a:t>quantitative methods </a:t>
            </a:r>
            <a:r>
              <a:rPr lang="en-US" sz="1800" dirty="0"/>
              <a:t>(i.e., statistics, descriptive and predictive data mining, simulation and optimization) to </a:t>
            </a:r>
            <a:r>
              <a:rPr lang="en-US" sz="1800" dirty="0">
                <a:solidFill>
                  <a:srgbClr val="0070C0"/>
                </a:solidFill>
              </a:rPr>
              <a:t>produce insights </a:t>
            </a:r>
            <a:r>
              <a:rPr lang="en-US" sz="1800" dirty="0"/>
              <a:t>that traditional approaches to business intelligence (BI) — such as query and reporting — are unlikely to discover.</a:t>
            </a:r>
          </a:p>
          <a:p>
            <a:pPr marL="0" lvl="1" indent="0">
              <a:buNone/>
            </a:pPr>
            <a:endParaRPr lang="en-US" sz="2000" dirty="0"/>
          </a:p>
        </p:txBody>
      </p:sp>
    </p:spTree>
    <p:extLst>
      <p:ext uri="{BB962C8B-B14F-4D97-AF65-F5344CB8AC3E}">
        <p14:creationId xmlns:p14="http://schemas.microsoft.com/office/powerpoint/2010/main" val="138189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Data Science Essential?</a:t>
            </a:r>
            <a:br>
              <a:rPr lang="en-US" dirty="0" smtClean="0"/>
            </a:br>
            <a:endParaRPr lang="en-US" dirty="0"/>
          </a:p>
        </p:txBody>
      </p:sp>
      <p:pic>
        <p:nvPicPr>
          <p:cNvPr id="4" name="Picture 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6020" y="3722818"/>
            <a:ext cx="746424" cy="491762"/>
          </a:xfrm>
          <a:prstGeom prst="rect">
            <a:avLst/>
          </a:prstGeom>
        </p:spPr>
      </p:pic>
      <p:pic>
        <p:nvPicPr>
          <p:cNvPr id="5" name="Picture 4"/>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07939" y="2212887"/>
            <a:ext cx="500343" cy="609641"/>
          </a:xfrm>
          <a:prstGeom prst="rect">
            <a:avLst/>
          </a:prstGeom>
          <a:solidFill>
            <a:schemeClr val="accent5"/>
          </a:solidFill>
        </p:spPr>
      </p:pic>
      <p:pic>
        <p:nvPicPr>
          <p:cNvPr id="6" name="Picture 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3923" y="2856696"/>
            <a:ext cx="500343" cy="609641"/>
          </a:xfrm>
          <a:prstGeom prst="rect">
            <a:avLst/>
          </a:prstGeom>
          <a:solidFill>
            <a:schemeClr val="accent5"/>
          </a:solidFill>
        </p:spPr>
      </p:pic>
      <p:pic>
        <p:nvPicPr>
          <p:cNvPr id="7" name="Picture 6"/>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82851" y="3897855"/>
            <a:ext cx="500343" cy="609641"/>
          </a:xfrm>
          <a:prstGeom prst="rect">
            <a:avLst/>
          </a:prstGeom>
          <a:solidFill>
            <a:schemeClr val="accent5"/>
          </a:solidFill>
        </p:spPr>
      </p:pic>
      <p:pic>
        <p:nvPicPr>
          <p:cNvPr id="8" name="Picture 7"/>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3923" y="4634193"/>
            <a:ext cx="500343" cy="609641"/>
          </a:xfrm>
          <a:prstGeom prst="rect">
            <a:avLst/>
          </a:prstGeom>
          <a:solidFill>
            <a:schemeClr val="accent5"/>
          </a:solidFill>
        </p:spPr>
      </p:pic>
      <p:pic>
        <p:nvPicPr>
          <p:cNvPr id="9" name="Picture 8"/>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07939" y="5209575"/>
            <a:ext cx="500343" cy="609641"/>
          </a:xfrm>
          <a:prstGeom prst="rect">
            <a:avLst/>
          </a:prstGeom>
          <a:solidFill>
            <a:schemeClr val="accent5"/>
          </a:solidFill>
        </p:spPr>
      </p:pic>
      <p:sp>
        <p:nvSpPr>
          <p:cNvPr id="10" name="Freeform 9"/>
          <p:cNvSpPr/>
          <p:nvPr/>
        </p:nvSpPr>
        <p:spPr>
          <a:xfrm rot="20680480">
            <a:off x="2977461" y="3420695"/>
            <a:ext cx="1653988" cy="1267001"/>
          </a:xfrm>
          <a:custGeom>
            <a:avLst/>
            <a:gdLst>
              <a:gd name="connsiteX0" fmla="*/ 0 w 2205317"/>
              <a:gd name="connsiteY0" fmla="*/ 290840 h 1689334"/>
              <a:gd name="connsiteX1" fmla="*/ 580913 w 2205317"/>
              <a:gd name="connsiteY1" fmla="*/ 383 h 1689334"/>
              <a:gd name="connsiteX2" fmla="*/ 989703 w 2205317"/>
              <a:gd name="connsiteY2" fmla="*/ 344628 h 1689334"/>
              <a:gd name="connsiteX3" fmla="*/ 1032734 w 2205317"/>
              <a:gd name="connsiteY3" fmla="*/ 1474181 h 1689334"/>
              <a:gd name="connsiteX4" fmla="*/ 1710466 w 2205317"/>
              <a:gd name="connsiteY4" fmla="*/ 1183725 h 1689334"/>
              <a:gd name="connsiteX5" fmla="*/ 2205317 w 2205317"/>
              <a:gd name="connsiteY5" fmla="*/ 1689334 h 16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5317" h="1689334">
                <a:moveTo>
                  <a:pt x="0" y="290840"/>
                </a:moveTo>
                <a:cubicBezTo>
                  <a:pt x="207981" y="141129"/>
                  <a:pt x="415963" y="-8582"/>
                  <a:pt x="580913" y="383"/>
                </a:cubicBezTo>
                <a:cubicBezTo>
                  <a:pt x="745863" y="9348"/>
                  <a:pt x="914400" y="98995"/>
                  <a:pt x="989703" y="344628"/>
                </a:cubicBezTo>
                <a:cubicBezTo>
                  <a:pt x="1065006" y="590261"/>
                  <a:pt x="912607" y="1334331"/>
                  <a:pt x="1032734" y="1474181"/>
                </a:cubicBezTo>
                <a:cubicBezTo>
                  <a:pt x="1152861" y="1614031"/>
                  <a:pt x="1515036" y="1147866"/>
                  <a:pt x="1710466" y="1183725"/>
                </a:cubicBezTo>
                <a:cubicBezTo>
                  <a:pt x="1905897" y="1219584"/>
                  <a:pt x="2205317" y="1689334"/>
                  <a:pt x="2205317" y="1689334"/>
                </a:cubicBezTo>
              </a:path>
            </a:pathLst>
          </a:cu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H="1">
            <a:off x="2902114" y="2964668"/>
            <a:ext cx="1653988" cy="1267001"/>
          </a:xfrm>
          <a:custGeom>
            <a:avLst/>
            <a:gdLst>
              <a:gd name="connsiteX0" fmla="*/ 0 w 2205317"/>
              <a:gd name="connsiteY0" fmla="*/ 290840 h 1689334"/>
              <a:gd name="connsiteX1" fmla="*/ 580913 w 2205317"/>
              <a:gd name="connsiteY1" fmla="*/ 383 h 1689334"/>
              <a:gd name="connsiteX2" fmla="*/ 989703 w 2205317"/>
              <a:gd name="connsiteY2" fmla="*/ 344628 h 1689334"/>
              <a:gd name="connsiteX3" fmla="*/ 1032734 w 2205317"/>
              <a:gd name="connsiteY3" fmla="*/ 1474181 h 1689334"/>
              <a:gd name="connsiteX4" fmla="*/ 1710466 w 2205317"/>
              <a:gd name="connsiteY4" fmla="*/ 1183725 h 1689334"/>
              <a:gd name="connsiteX5" fmla="*/ 2205317 w 2205317"/>
              <a:gd name="connsiteY5" fmla="*/ 1689334 h 16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5317" h="1689334">
                <a:moveTo>
                  <a:pt x="0" y="290840"/>
                </a:moveTo>
                <a:cubicBezTo>
                  <a:pt x="207981" y="141129"/>
                  <a:pt x="415963" y="-8582"/>
                  <a:pt x="580913" y="383"/>
                </a:cubicBezTo>
                <a:cubicBezTo>
                  <a:pt x="745863" y="9348"/>
                  <a:pt x="914400" y="98995"/>
                  <a:pt x="989703" y="344628"/>
                </a:cubicBezTo>
                <a:cubicBezTo>
                  <a:pt x="1065006" y="590261"/>
                  <a:pt x="912607" y="1334331"/>
                  <a:pt x="1032734" y="1474181"/>
                </a:cubicBezTo>
                <a:cubicBezTo>
                  <a:pt x="1152861" y="1614031"/>
                  <a:pt x="1515036" y="1147866"/>
                  <a:pt x="1710466" y="1183725"/>
                </a:cubicBezTo>
                <a:cubicBezTo>
                  <a:pt x="1905897" y="1219584"/>
                  <a:pt x="2205317" y="1689334"/>
                  <a:pt x="2205317" y="1689334"/>
                </a:cubicBezTo>
              </a:path>
            </a:pathLst>
          </a:cu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906230" y="3514439"/>
            <a:ext cx="1885950" cy="668331"/>
          </a:xfrm>
          <a:custGeom>
            <a:avLst/>
            <a:gdLst>
              <a:gd name="connsiteX0" fmla="*/ 0 w 2514600"/>
              <a:gd name="connsiteY0" fmla="*/ 666012 h 891108"/>
              <a:gd name="connsiteX1" fmla="*/ 618565 w 2514600"/>
              <a:gd name="connsiteY1" fmla="*/ 854271 h 891108"/>
              <a:gd name="connsiteX2" fmla="*/ 1492624 w 2514600"/>
              <a:gd name="connsiteY2" fmla="*/ 20554 h 891108"/>
              <a:gd name="connsiteX3" fmla="*/ 2514600 w 2514600"/>
              <a:gd name="connsiteY3" fmla="*/ 235707 h 891108"/>
            </a:gdLst>
            <a:ahLst/>
            <a:cxnLst>
              <a:cxn ang="0">
                <a:pos x="connsiteX0" y="connsiteY0"/>
              </a:cxn>
              <a:cxn ang="0">
                <a:pos x="connsiteX1" y="connsiteY1"/>
              </a:cxn>
              <a:cxn ang="0">
                <a:pos x="connsiteX2" y="connsiteY2"/>
              </a:cxn>
              <a:cxn ang="0">
                <a:pos x="connsiteX3" y="connsiteY3"/>
              </a:cxn>
            </a:cxnLst>
            <a:rect l="l" t="t" r="r" b="b"/>
            <a:pathLst>
              <a:path w="2514600" h="891108">
                <a:moveTo>
                  <a:pt x="0" y="666012"/>
                </a:moveTo>
                <a:cubicBezTo>
                  <a:pt x="184897" y="813929"/>
                  <a:pt x="369794" y="961847"/>
                  <a:pt x="618565" y="854271"/>
                </a:cubicBezTo>
                <a:cubicBezTo>
                  <a:pt x="867336" y="746695"/>
                  <a:pt x="1176618" y="123648"/>
                  <a:pt x="1492624" y="20554"/>
                </a:cubicBezTo>
                <a:cubicBezTo>
                  <a:pt x="1808630" y="-82540"/>
                  <a:pt x="2514600" y="235707"/>
                  <a:pt x="2514600" y="235707"/>
                </a:cubicBezTo>
              </a:path>
            </a:pathLst>
          </a:cu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55359" y="2741949"/>
            <a:ext cx="4579267" cy="369332"/>
          </a:xfrm>
          <a:prstGeom prst="rect">
            <a:avLst/>
          </a:prstGeom>
          <a:noFill/>
        </p:spPr>
        <p:txBody>
          <a:bodyPr wrap="none" rtlCol="0">
            <a:spAutoFit/>
          </a:bodyPr>
          <a:lstStyle/>
          <a:p>
            <a:r>
              <a:rPr lang="en-US" dirty="0"/>
              <a:t>A single truck visiting 10 different locations </a:t>
            </a:r>
          </a:p>
        </p:txBody>
      </p:sp>
      <p:sp>
        <p:nvSpPr>
          <p:cNvPr id="14" name="TextBox 13"/>
          <p:cNvSpPr txBox="1"/>
          <p:nvPr/>
        </p:nvSpPr>
        <p:spPr>
          <a:xfrm>
            <a:off x="6454951" y="3112945"/>
            <a:ext cx="2730235" cy="400110"/>
          </a:xfrm>
          <a:prstGeom prst="rect">
            <a:avLst/>
          </a:prstGeom>
          <a:noFill/>
        </p:spPr>
        <p:txBody>
          <a:bodyPr wrap="none" rtlCol="0">
            <a:spAutoFit/>
          </a:bodyPr>
          <a:lstStyle/>
          <a:p>
            <a:r>
              <a:rPr lang="en-US" sz="2000" b="1" dirty="0"/>
              <a:t>Over </a:t>
            </a:r>
            <a:r>
              <a:rPr lang="en-US" sz="2000" b="1"/>
              <a:t>3 million routes</a:t>
            </a:r>
            <a:endParaRPr lang="en-US" sz="2000" b="1" dirty="0"/>
          </a:p>
        </p:txBody>
      </p:sp>
      <p:sp>
        <p:nvSpPr>
          <p:cNvPr id="15" name="TextBox 14"/>
          <p:cNvSpPr txBox="1"/>
          <p:nvPr/>
        </p:nvSpPr>
        <p:spPr>
          <a:xfrm>
            <a:off x="6471542" y="4449526"/>
            <a:ext cx="3211135" cy="369332"/>
          </a:xfrm>
          <a:prstGeom prst="rect">
            <a:avLst/>
          </a:prstGeom>
          <a:noFill/>
        </p:spPr>
        <p:txBody>
          <a:bodyPr wrap="none" rtlCol="0">
            <a:spAutoFit/>
          </a:bodyPr>
          <a:lstStyle/>
          <a:p>
            <a:r>
              <a:rPr lang="en-US" dirty="0"/>
              <a:t>Real world </a:t>
            </a:r>
            <a:r>
              <a:rPr lang="en-US"/>
              <a:t>problems contain</a:t>
            </a:r>
            <a:endParaRPr lang="en-US" dirty="0"/>
          </a:p>
        </p:txBody>
      </p:sp>
      <p:sp>
        <p:nvSpPr>
          <p:cNvPr id="16" name="TextBox 15"/>
          <p:cNvSpPr txBox="1"/>
          <p:nvPr/>
        </p:nvSpPr>
        <p:spPr>
          <a:xfrm>
            <a:off x="6272769" y="4863747"/>
            <a:ext cx="3608680" cy="369332"/>
          </a:xfrm>
          <a:prstGeom prst="rect">
            <a:avLst/>
          </a:prstGeom>
          <a:noFill/>
        </p:spPr>
        <p:txBody>
          <a:bodyPr wrap="none" rtlCol="0">
            <a:spAutoFit/>
          </a:bodyPr>
          <a:lstStyle/>
          <a:p>
            <a:r>
              <a:rPr lang="en-US" dirty="0"/>
              <a:t>100s of trucks, 1000s of locations</a:t>
            </a:r>
          </a:p>
        </p:txBody>
      </p:sp>
      <p:sp>
        <p:nvSpPr>
          <p:cNvPr id="17" name="TextBox 16"/>
          <p:cNvSpPr txBox="1"/>
          <p:nvPr/>
        </p:nvSpPr>
        <p:spPr>
          <a:xfrm>
            <a:off x="5594555" y="5412556"/>
            <a:ext cx="4955458" cy="830997"/>
          </a:xfrm>
          <a:prstGeom prst="rect">
            <a:avLst/>
          </a:prstGeom>
          <a:noFill/>
        </p:spPr>
        <p:txBody>
          <a:bodyPr wrap="square" rtlCol="0">
            <a:spAutoFit/>
          </a:bodyPr>
          <a:lstStyle/>
          <a:p>
            <a:pPr algn="ctr"/>
            <a:r>
              <a:rPr lang="en-US" sz="2400" b="1" dirty="0">
                <a:solidFill>
                  <a:schemeClr val="accent6"/>
                </a:solidFill>
              </a:rPr>
              <a:t>There are more possibilities that the grains of sands in </a:t>
            </a:r>
            <a:r>
              <a:rPr lang="en-US" sz="2400" b="1">
                <a:solidFill>
                  <a:schemeClr val="accent6"/>
                </a:solidFill>
              </a:rPr>
              <a:t>the world</a:t>
            </a:r>
            <a:endParaRPr lang="en-US" sz="2400" b="1" dirty="0">
              <a:solidFill>
                <a:schemeClr val="accent6"/>
              </a:solidFill>
            </a:endParaRPr>
          </a:p>
        </p:txBody>
      </p:sp>
      <p:sp>
        <p:nvSpPr>
          <p:cNvPr id="18" name="TextBox 17"/>
          <p:cNvSpPr txBox="1"/>
          <p:nvPr/>
        </p:nvSpPr>
        <p:spPr>
          <a:xfrm>
            <a:off x="5594556" y="1344213"/>
            <a:ext cx="4451027" cy="369332"/>
          </a:xfrm>
          <a:prstGeom prst="rect">
            <a:avLst/>
          </a:prstGeom>
          <a:noFill/>
        </p:spPr>
        <p:txBody>
          <a:bodyPr wrap="none" rtlCol="0">
            <a:spAutoFit/>
          </a:bodyPr>
          <a:lstStyle/>
          <a:p>
            <a:r>
              <a:rPr lang="en-US" dirty="0"/>
              <a:t>A single truck visiting 5 different locations </a:t>
            </a:r>
          </a:p>
        </p:txBody>
      </p:sp>
      <p:sp>
        <p:nvSpPr>
          <p:cNvPr id="19" name="TextBox 18"/>
          <p:cNvSpPr txBox="1"/>
          <p:nvPr/>
        </p:nvSpPr>
        <p:spPr>
          <a:xfrm>
            <a:off x="6735957" y="1714886"/>
            <a:ext cx="2326278" cy="369332"/>
          </a:xfrm>
          <a:prstGeom prst="rect">
            <a:avLst/>
          </a:prstGeom>
          <a:noFill/>
        </p:spPr>
        <p:txBody>
          <a:bodyPr wrap="none" rtlCol="0">
            <a:spAutoFit/>
          </a:bodyPr>
          <a:lstStyle/>
          <a:p>
            <a:r>
              <a:rPr lang="en-US" b="1"/>
              <a:t>120 different routes</a:t>
            </a:r>
            <a:endParaRPr lang="en-US" b="1" dirty="0"/>
          </a:p>
        </p:txBody>
      </p:sp>
      <p:sp>
        <p:nvSpPr>
          <p:cNvPr id="20" name="TextBox 19"/>
          <p:cNvSpPr txBox="1"/>
          <p:nvPr/>
        </p:nvSpPr>
        <p:spPr>
          <a:xfrm>
            <a:off x="348940" y="1314487"/>
            <a:ext cx="3054159" cy="472297"/>
          </a:xfrm>
          <a:prstGeom prst="rect">
            <a:avLst/>
          </a:prstGeom>
          <a:solidFill>
            <a:schemeClr val="accent6">
              <a:lumMod val="75000"/>
            </a:schemeClr>
          </a:solidFill>
          <a:effectLst>
            <a:outerShdw blurRad="50800" dist="38100" dir="2700000" algn="tl" rotWithShape="0">
              <a:prstClr val="black">
                <a:alpha val="40000"/>
              </a:prstClr>
            </a:outerShdw>
          </a:effectLst>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3"/>
                </a:solidFill>
              </a:rPr>
              <a:t>Complexity</a:t>
            </a:r>
          </a:p>
        </p:txBody>
      </p:sp>
    </p:spTree>
    <p:extLst>
      <p:ext uri="{BB962C8B-B14F-4D97-AF65-F5344CB8AC3E}">
        <p14:creationId xmlns:p14="http://schemas.microsoft.com/office/powerpoint/2010/main" val="60565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smtClean="0"/>
              <a:t>A Data </a:t>
            </a:r>
            <a:r>
              <a:rPr lang="en-US" sz="2800" b="0" dirty="0" smtClean="0"/>
              <a:t>Science Application</a:t>
            </a:r>
            <a:endParaRPr lang="en-US" sz="2800" b="0" dirty="0"/>
          </a:p>
        </p:txBody>
      </p:sp>
      <p:graphicFrame>
        <p:nvGraphicFramePr>
          <p:cNvPr id="4" name="Content Placeholder 3"/>
          <p:cNvGraphicFramePr>
            <a:graphicFrameLocks noGrp="1"/>
          </p:cNvGraphicFramePr>
          <p:nvPr>
            <p:ph idx="1"/>
            <p:extLst/>
          </p:nvPr>
        </p:nvGraphicFramePr>
        <p:xfrm>
          <a:off x="1790700" y="1270000"/>
          <a:ext cx="8542338" cy="509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c 8"/>
          <p:cNvSpPr/>
          <p:nvPr/>
        </p:nvSpPr>
        <p:spPr>
          <a:xfrm>
            <a:off x="3501177" y="1270001"/>
            <a:ext cx="5121385" cy="5147463"/>
          </a:xfrm>
          <a:prstGeom prst="arc">
            <a:avLst>
              <a:gd name="adj1" fmla="val 16200000"/>
              <a:gd name="adj2" fmla="val 5411680"/>
            </a:avLst>
          </a:prstGeom>
          <a:ln w="38100">
            <a:solidFill>
              <a:srgbClr val="00B05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Arc 10"/>
          <p:cNvSpPr/>
          <p:nvPr/>
        </p:nvSpPr>
        <p:spPr>
          <a:xfrm>
            <a:off x="3501177" y="1270001"/>
            <a:ext cx="5121385" cy="5147463"/>
          </a:xfrm>
          <a:prstGeom prst="arc">
            <a:avLst>
              <a:gd name="adj1" fmla="val 5442312"/>
              <a:gd name="adj2" fmla="val 10791454"/>
            </a:avLst>
          </a:prstGeom>
          <a:ln w="38100">
            <a:solidFill>
              <a:schemeClr val="accent6">
                <a:lumMod val="60000"/>
                <a:lumOff val="40000"/>
              </a:schemeClr>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Arc 12"/>
          <p:cNvSpPr/>
          <p:nvPr/>
        </p:nvSpPr>
        <p:spPr>
          <a:xfrm>
            <a:off x="3496908" y="1270001"/>
            <a:ext cx="5121385" cy="5147463"/>
          </a:xfrm>
          <a:prstGeom prst="arc">
            <a:avLst>
              <a:gd name="adj1" fmla="val 10799673"/>
              <a:gd name="adj2" fmla="val 16192991"/>
            </a:avLst>
          </a:prstGeom>
          <a:ln w="38100">
            <a:solidFill>
              <a:srgbClr val="FFC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 name="TextBox 14"/>
          <p:cNvSpPr txBox="1"/>
          <p:nvPr/>
        </p:nvSpPr>
        <p:spPr>
          <a:xfrm>
            <a:off x="8537333" y="1270000"/>
            <a:ext cx="2142766" cy="2862322"/>
          </a:xfrm>
          <a:prstGeom prst="rect">
            <a:avLst/>
          </a:prstGeom>
          <a:noFill/>
        </p:spPr>
        <p:txBody>
          <a:bodyPr wrap="square" rtlCol="0">
            <a:spAutoFit/>
          </a:bodyPr>
          <a:lstStyle/>
          <a:p>
            <a:pPr marL="285750" indent="-285750">
              <a:buFont typeface="Arial" charset="0"/>
              <a:buChar char="•"/>
            </a:pPr>
            <a:r>
              <a:rPr lang="en-US" b="1" dirty="0">
                <a:solidFill>
                  <a:srgbClr val="00B050"/>
                </a:solidFill>
              </a:rPr>
              <a:t>Collect and save data from internal and external sources</a:t>
            </a:r>
          </a:p>
          <a:p>
            <a:pPr marL="285750" indent="-285750">
              <a:buFont typeface="Arial" charset="0"/>
              <a:buChar char="•"/>
            </a:pPr>
            <a:endParaRPr lang="en-US" b="1" dirty="0">
              <a:solidFill>
                <a:srgbClr val="00B050"/>
              </a:solidFill>
            </a:endParaRPr>
          </a:p>
          <a:p>
            <a:pPr marL="285750" indent="-285750">
              <a:buFont typeface="Arial" charset="0"/>
              <a:buChar char="•"/>
            </a:pPr>
            <a:r>
              <a:rPr lang="en-US" b="1" dirty="0">
                <a:solidFill>
                  <a:srgbClr val="00B050"/>
                </a:solidFill>
              </a:rPr>
              <a:t>Manipulate, govern and expose data sets</a:t>
            </a:r>
          </a:p>
        </p:txBody>
      </p:sp>
      <p:sp>
        <p:nvSpPr>
          <p:cNvPr id="16" name="TextBox 15"/>
          <p:cNvSpPr txBox="1"/>
          <p:nvPr/>
        </p:nvSpPr>
        <p:spPr>
          <a:xfrm>
            <a:off x="1524000" y="4501536"/>
            <a:ext cx="2236930" cy="2031325"/>
          </a:xfrm>
          <a:prstGeom prst="rect">
            <a:avLst/>
          </a:prstGeom>
          <a:noFill/>
        </p:spPr>
        <p:txBody>
          <a:bodyPr wrap="square" rtlCol="0">
            <a:spAutoFit/>
          </a:bodyPr>
          <a:lstStyle/>
          <a:p>
            <a:pPr marL="285750" indent="-285750">
              <a:buFont typeface="Arial" charset="0"/>
              <a:buChar char="•"/>
            </a:pPr>
            <a:r>
              <a:rPr lang="en-US" b="1" dirty="0">
                <a:solidFill>
                  <a:schemeClr val="accent6">
                    <a:lumMod val="60000"/>
                    <a:lumOff val="40000"/>
                  </a:schemeClr>
                </a:solidFill>
              </a:rPr>
              <a:t>Data Scientists collaborate, explore data sets, create models and use algorithms to produce results</a:t>
            </a:r>
          </a:p>
        </p:txBody>
      </p:sp>
      <p:sp>
        <p:nvSpPr>
          <p:cNvPr id="17" name="TextBox 16"/>
          <p:cNvSpPr txBox="1"/>
          <p:nvPr/>
        </p:nvSpPr>
        <p:spPr>
          <a:xfrm>
            <a:off x="1524000" y="1221587"/>
            <a:ext cx="2142766" cy="2862322"/>
          </a:xfrm>
          <a:prstGeom prst="rect">
            <a:avLst/>
          </a:prstGeom>
          <a:noFill/>
        </p:spPr>
        <p:txBody>
          <a:bodyPr wrap="square" rtlCol="0">
            <a:spAutoFit/>
          </a:bodyPr>
          <a:lstStyle/>
          <a:p>
            <a:pPr marL="285750" indent="-285750">
              <a:buFont typeface="Arial" charset="0"/>
              <a:buChar char="•"/>
            </a:pPr>
            <a:r>
              <a:rPr lang="en-US" b="1" dirty="0">
                <a:solidFill>
                  <a:srgbClr val="FFC000"/>
                </a:solidFill>
              </a:rPr>
              <a:t>User interface front end for business-user and end-user interaction</a:t>
            </a:r>
          </a:p>
          <a:p>
            <a:pPr marL="285750" indent="-285750">
              <a:buFont typeface="Arial" charset="0"/>
              <a:buChar char="•"/>
            </a:pPr>
            <a:endParaRPr lang="en-US" b="1" dirty="0">
              <a:solidFill>
                <a:srgbClr val="FFC000"/>
              </a:solidFill>
            </a:endParaRPr>
          </a:p>
          <a:p>
            <a:pPr marL="285750" indent="-285750">
              <a:buFont typeface="Arial" charset="0"/>
              <a:buChar char="•"/>
            </a:pPr>
            <a:r>
              <a:rPr lang="en-US" b="1" dirty="0">
                <a:solidFill>
                  <a:srgbClr val="FFC000"/>
                </a:solidFill>
              </a:rPr>
              <a:t>Deployed Data Science models run here</a:t>
            </a:r>
          </a:p>
        </p:txBody>
      </p:sp>
    </p:spTree>
    <p:extLst>
      <p:ext uri="{BB962C8B-B14F-4D97-AF65-F5344CB8AC3E}">
        <p14:creationId xmlns:p14="http://schemas.microsoft.com/office/powerpoint/2010/main" val="103325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1" y="1601788"/>
            <a:ext cx="4614863"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en-US" altLang="en-US" sz="2800" b="0" dirty="0" smtClean="0"/>
              <a:t>SPSS Users</a:t>
            </a:r>
            <a:endParaRPr lang="en-US" altLang="en-US" sz="2800" b="0" dirty="0"/>
          </a:p>
        </p:txBody>
      </p:sp>
      <p:sp>
        <p:nvSpPr>
          <p:cNvPr id="18" name="TextBox 17"/>
          <p:cNvSpPr txBox="1"/>
          <p:nvPr/>
        </p:nvSpPr>
        <p:spPr>
          <a:xfrm>
            <a:off x="7412038" y="1633539"/>
            <a:ext cx="2711450" cy="523875"/>
          </a:xfrm>
          <a:prstGeom prst="rect">
            <a:avLst/>
          </a:prstGeom>
          <a:noFill/>
        </p:spPr>
        <p:txBody>
          <a:bodyPr>
            <a:spAutoFit/>
          </a:bodyPr>
          <a:lstStyle/>
          <a:p>
            <a:pPr>
              <a:defRPr/>
            </a:pPr>
            <a:r>
              <a:rPr lang="en-US" sz="1400" dirty="0">
                <a:solidFill>
                  <a:schemeClr val="bg2">
                    <a:lumMod val="50000"/>
                  </a:schemeClr>
                </a:solidFill>
                <a:ea typeface="Arial" charset="0"/>
                <a:cs typeface="Arial" charset="0"/>
              </a:rPr>
              <a:t>Architects how data is  organized &amp; ensures operability</a:t>
            </a:r>
          </a:p>
        </p:txBody>
      </p:sp>
      <p:pic>
        <p:nvPicPr>
          <p:cNvPr id="39941" name="Picture 18" descr="Persona_Harley_DataEngineer_P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5113" y="1449388"/>
            <a:ext cx="6905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7412038" y="2932114"/>
            <a:ext cx="2755900" cy="954087"/>
          </a:xfrm>
          <a:prstGeom prst="rect">
            <a:avLst/>
          </a:prstGeom>
          <a:noFill/>
        </p:spPr>
        <p:txBody>
          <a:bodyPr>
            <a:spAutoFit/>
          </a:bodyPr>
          <a:lstStyle/>
          <a:p>
            <a:pPr>
              <a:defRPr/>
            </a:pPr>
            <a:r>
              <a:rPr lang="en-US" sz="1400" dirty="0">
                <a:solidFill>
                  <a:schemeClr val="bg2">
                    <a:lumMod val="50000"/>
                  </a:schemeClr>
                </a:solidFill>
                <a:ea typeface="Arial" charset="0"/>
                <a:cs typeface="Arial" charset="0"/>
              </a:rPr>
              <a:t>Gets deep into the data to draw hidden insights for the business. You can distinguish a </a:t>
            </a:r>
            <a:r>
              <a:rPr lang="en-US" sz="1400" u="sng" dirty="0">
                <a:solidFill>
                  <a:schemeClr val="bg2">
                    <a:lumMod val="50000"/>
                  </a:schemeClr>
                </a:solidFill>
                <a:ea typeface="Arial" charset="0"/>
                <a:cs typeface="Arial" charset="0"/>
              </a:rPr>
              <a:t>technical</a:t>
            </a:r>
            <a:r>
              <a:rPr lang="en-US" sz="1400" dirty="0">
                <a:solidFill>
                  <a:schemeClr val="bg2">
                    <a:lumMod val="50000"/>
                  </a:schemeClr>
                </a:solidFill>
                <a:ea typeface="Arial" charset="0"/>
                <a:cs typeface="Arial" charset="0"/>
              </a:rPr>
              <a:t> and </a:t>
            </a:r>
            <a:r>
              <a:rPr lang="en-US" sz="1400" u="sng" dirty="0">
                <a:solidFill>
                  <a:schemeClr val="bg2">
                    <a:lumMod val="50000"/>
                  </a:schemeClr>
                </a:solidFill>
                <a:ea typeface="Arial" charset="0"/>
                <a:cs typeface="Arial" charset="0"/>
              </a:rPr>
              <a:t>citizen</a:t>
            </a:r>
            <a:r>
              <a:rPr lang="en-US" sz="1400" dirty="0">
                <a:solidFill>
                  <a:schemeClr val="bg2">
                    <a:lumMod val="50000"/>
                  </a:schemeClr>
                </a:solidFill>
                <a:ea typeface="Arial" charset="0"/>
                <a:cs typeface="Arial" charset="0"/>
              </a:rPr>
              <a:t> data scientist</a:t>
            </a:r>
          </a:p>
        </p:txBody>
      </p:sp>
      <p:pic>
        <p:nvPicPr>
          <p:cNvPr id="39943" name="Picture 20" descr="Persona_Chris_DataScientist_P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13526" y="2757488"/>
            <a:ext cx="6905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22" descr="Persona_Kai_ApplicationDeveloper_P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08764" y="5373688"/>
            <a:ext cx="6889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7412039" y="4265614"/>
            <a:ext cx="2795587" cy="522287"/>
          </a:xfrm>
          <a:prstGeom prst="rect">
            <a:avLst/>
          </a:prstGeom>
          <a:noFill/>
        </p:spPr>
        <p:txBody>
          <a:bodyPr>
            <a:spAutoFit/>
          </a:bodyPr>
          <a:lstStyle/>
          <a:p>
            <a:pPr>
              <a:defRPr/>
            </a:pPr>
            <a:r>
              <a:rPr lang="en-US" sz="1400" dirty="0">
                <a:solidFill>
                  <a:schemeClr val="bg2">
                    <a:lumMod val="50000"/>
                  </a:schemeClr>
                </a:solidFill>
                <a:ea typeface="Arial" charset="0"/>
                <a:cs typeface="Arial" charset="0"/>
              </a:rPr>
              <a:t>Works with data to apply insights to the business strategy</a:t>
            </a:r>
          </a:p>
        </p:txBody>
      </p:sp>
      <p:sp>
        <p:nvSpPr>
          <p:cNvPr id="25" name="TextBox 24"/>
          <p:cNvSpPr txBox="1"/>
          <p:nvPr/>
        </p:nvSpPr>
        <p:spPr>
          <a:xfrm>
            <a:off x="7412038" y="5541964"/>
            <a:ext cx="2794000" cy="523875"/>
          </a:xfrm>
          <a:prstGeom prst="rect">
            <a:avLst/>
          </a:prstGeom>
          <a:noFill/>
        </p:spPr>
        <p:txBody>
          <a:bodyPr>
            <a:spAutoFit/>
          </a:bodyPr>
          <a:lstStyle/>
          <a:p>
            <a:pPr>
              <a:defRPr/>
            </a:pPr>
            <a:r>
              <a:rPr lang="en-US" sz="1400" dirty="0">
                <a:solidFill>
                  <a:schemeClr val="bg2">
                    <a:lumMod val="50000"/>
                  </a:schemeClr>
                </a:solidFill>
                <a:ea typeface="Arial" charset="0"/>
                <a:cs typeface="Arial" charset="0"/>
              </a:rPr>
              <a:t>Plugs into data and models &amp; writes code to build apps</a:t>
            </a:r>
          </a:p>
        </p:txBody>
      </p:sp>
      <p:sp>
        <p:nvSpPr>
          <p:cNvPr id="28" name="Oval 27"/>
          <p:cNvSpPr/>
          <p:nvPr/>
        </p:nvSpPr>
        <p:spPr>
          <a:xfrm>
            <a:off x="1806576" y="1673225"/>
            <a:ext cx="4473575" cy="4471988"/>
          </a:xfrm>
          <a:prstGeom prst="ellips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lumMod val="50000"/>
                </a:schemeClr>
              </a:solidFill>
            </a:endParaRPr>
          </a:p>
        </p:txBody>
      </p:sp>
      <p:cxnSp>
        <p:nvCxnSpPr>
          <p:cNvPr id="29" name="Straight Connector 28"/>
          <p:cNvCxnSpPr/>
          <p:nvPr/>
        </p:nvCxnSpPr>
        <p:spPr>
          <a:xfrm>
            <a:off x="1670051" y="3489326"/>
            <a:ext cx="1698625" cy="307975"/>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flipH="1">
            <a:off x="4040189" y="1524000"/>
            <a:ext cx="9525" cy="1689100"/>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p:nvPr/>
        </p:nvCxnSpPr>
        <p:spPr>
          <a:xfrm>
            <a:off x="4276725" y="4559300"/>
            <a:ext cx="603250" cy="1620838"/>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sp>
        <p:nvSpPr>
          <p:cNvPr id="32" name="TextBox 31"/>
          <p:cNvSpPr txBox="1"/>
          <p:nvPr/>
        </p:nvSpPr>
        <p:spPr>
          <a:xfrm>
            <a:off x="5138739" y="2773363"/>
            <a:ext cx="777875" cy="538162"/>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Ingest </a:t>
            </a:r>
          </a:p>
          <a:p>
            <a:pPr algn="ctr">
              <a:defRPr/>
            </a:pPr>
            <a:r>
              <a:rPr lang="en-US" sz="1600" dirty="0">
                <a:solidFill>
                  <a:schemeClr val="bg2">
                    <a:lumMod val="50000"/>
                  </a:schemeClr>
                </a:solidFill>
                <a:latin typeface="HelvNeue for IBM" charset="0"/>
                <a:ea typeface="HelvNeue for IBM" charset="0"/>
                <a:cs typeface="HelvNeue for IBM" charset="0"/>
              </a:rPr>
              <a:t>data</a:t>
            </a:r>
          </a:p>
        </p:txBody>
      </p:sp>
      <p:sp>
        <p:nvSpPr>
          <p:cNvPr id="33" name="TextBox 32"/>
          <p:cNvSpPr txBox="1"/>
          <p:nvPr/>
        </p:nvSpPr>
        <p:spPr>
          <a:xfrm>
            <a:off x="4686300" y="5064125"/>
            <a:ext cx="1123950" cy="539750"/>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Transform: clean</a:t>
            </a:r>
          </a:p>
        </p:txBody>
      </p:sp>
      <p:sp>
        <p:nvSpPr>
          <p:cNvPr id="34" name="TextBox 33"/>
          <p:cNvSpPr txBox="1"/>
          <p:nvPr/>
        </p:nvSpPr>
        <p:spPr>
          <a:xfrm>
            <a:off x="1795464" y="3900489"/>
            <a:ext cx="1012825" cy="784225"/>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Create and build model</a:t>
            </a:r>
          </a:p>
        </p:txBody>
      </p:sp>
      <p:sp>
        <p:nvSpPr>
          <p:cNvPr id="35" name="TextBox 34"/>
          <p:cNvSpPr txBox="1"/>
          <p:nvPr/>
        </p:nvSpPr>
        <p:spPr>
          <a:xfrm>
            <a:off x="2371725" y="5181600"/>
            <a:ext cx="1003300" cy="292100"/>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Evaluate</a:t>
            </a:r>
          </a:p>
        </p:txBody>
      </p:sp>
      <p:sp>
        <p:nvSpPr>
          <p:cNvPr id="36" name="TextBox 35"/>
          <p:cNvSpPr txBox="1"/>
          <p:nvPr/>
        </p:nvSpPr>
        <p:spPr>
          <a:xfrm>
            <a:off x="2817814" y="2019301"/>
            <a:ext cx="1201737" cy="784225"/>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Deliver and deploy model</a:t>
            </a:r>
          </a:p>
        </p:txBody>
      </p:sp>
      <p:sp>
        <p:nvSpPr>
          <p:cNvPr id="37" name="Rectangle 36"/>
          <p:cNvSpPr/>
          <p:nvPr/>
        </p:nvSpPr>
        <p:spPr>
          <a:xfrm>
            <a:off x="1955801" y="3192463"/>
            <a:ext cx="303213" cy="284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lumMod val="50000"/>
                </a:schemeClr>
              </a:solidFill>
            </a:endParaRPr>
          </a:p>
        </p:txBody>
      </p:sp>
      <p:sp>
        <p:nvSpPr>
          <p:cNvPr id="38" name="TextBox 37"/>
          <p:cNvSpPr txBox="1"/>
          <p:nvPr/>
        </p:nvSpPr>
        <p:spPr>
          <a:xfrm>
            <a:off x="1747839" y="2865439"/>
            <a:ext cx="1343025" cy="492125"/>
          </a:xfrm>
          <a:prstGeom prst="rect">
            <a:avLst/>
          </a:prstGeom>
          <a:solidFill>
            <a:schemeClr val="bg1"/>
          </a:solidFill>
        </p:spPr>
        <p:txBody>
          <a:bodyPr lIns="0" tIns="0" rIns="0" b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Communicate results</a:t>
            </a:r>
          </a:p>
        </p:txBody>
      </p:sp>
      <p:sp>
        <p:nvSpPr>
          <p:cNvPr id="39" name="Rectangle 38"/>
          <p:cNvSpPr/>
          <p:nvPr/>
        </p:nvSpPr>
        <p:spPr>
          <a:xfrm>
            <a:off x="4173538" y="1774825"/>
            <a:ext cx="450850" cy="2857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lumMod val="50000"/>
                </a:schemeClr>
              </a:solidFill>
            </a:endParaRPr>
          </a:p>
        </p:txBody>
      </p:sp>
      <p:sp>
        <p:nvSpPr>
          <p:cNvPr id="40" name="TextBox 39"/>
          <p:cNvSpPr txBox="1"/>
          <p:nvPr/>
        </p:nvSpPr>
        <p:spPr>
          <a:xfrm>
            <a:off x="3941764" y="2014539"/>
            <a:ext cx="1489075" cy="784225"/>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Understand problem and domain</a:t>
            </a:r>
          </a:p>
        </p:txBody>
      </p:sp>
      <p:sp>
        <p:nvSpPr>
          <p:cNvPr id="41" name="TextBox 40"/>
          <p:cNvSpPr txBox="1"/>
          <p:nvPr/>
        </p:nvSpPr>
        <p:spPr>
          <a:xfrm>
            <a:off x="5381625" y="3865564"/>
            <a:ext cx="1244600" cy="738187"/>
          </a:xfrm>
          <a:prstGeom prst="rect">
            <a:avLst/>
          </a:prstGeom>
          <a:solidFill>
            <a:schemeClr val="bg1"/>
          </a:solidFill>
        </p:spPr>
        <p:txBody>
          <a:bodyPr lIns="0" tIns="0" rIns="0" b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Explore and </a:t>
            </a:r>
            <a:br>
              <a:rPr lang="en-US" sz="1600" dirty="0">
                <a:solidFill>
                  <a:schemeClr val="bg2">
                    <a:lumMod val="50000"/>
                  </a:schemeClr>
                </a:solidFill>
                <a:latin typeface="HelvNeue for IBM" charset="0"/>
                <a:ea typeface="HelvNeue for IBM" charset="0"/>
                <a:cs typeface="HelvNeue for IBM" charset="0"/>
              </a:rPr>
            </a:br>
            <a:r>
              <a:rPr lang="en-US" sz="1600" dirty="0">
                <a:solidFill>
                  <a:schemeClr val="bg2">
                    <a:lumMod val="50000"/>
                  </a:schemeClr>
                </a:solidFill>
                <a:latin typeface="HelvNeue for IBM" charset="0"/>
                <a:ea typeface="HelvNeue for IBM" charset="0"/>
                <a:cs typeface="HelvNeue for IBM" charset="0"/>
              </a:rPr>
              <a:t>understand data</a:t>
            </a:r>
          </a:p>
        </p:txBody>
      </p:sp>
      <p:sp>
        <p:nvSpPr>
          <p:cNvPr id="42" name="Rectangle 41"/>
          <p:cNvSpPr/>
          <p:nvPr/>
        </p:nvSpPr>
        <p:spPr>
          <a:xfrm>
            <a:off x="3840164" y="5821364"/>
            <a:ext cx="509587" cy="261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lumMod val="50000"/>
                </a:schemeClr>
              </a:solidFill>
            </a:endParaRPr>
          </a:p>
        </p:txBody>
      </p:sp>
      <p:sp>
        <p:nvSpPr>
          <p:cNvPr id="43" name="Rectangle 42"/>
          <p:cNvSpPr/>
          <p:nvPr/>
        </p:nvSpPr>
        <p:spPr>
          <a:xfrm>
            <a:off x="4167189" y="5788026"/>
            <a:ext cx="509587" cy="257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lumMod val="50000"/>
                </a:schemeClr>
              </a:solidFill>
            </a:endParaRPr>
          </a:p>
        </p:txBody>
      </p:sp>
      <p:sp>
        <p:nvSpPr>
          <p:cNvPr id="44" name="TextBox 43"/>
          <p:cNvSpPr txBox="1"/>
          <p:nvPr/>
        </p:nvSpPr>
        <p:spPr>
          <a:xfrm>
            <a:off x="3465513" y="5408613"/>
            <a:ext cx="1162050" cy="538162"/>
          </a:xfrm>
          <a:prstGeom prst="rect">
            <a:avLst/>
          </a:prstGeom>
          <a:noFill/>
        </p:spPr>
        <p:txBody>
          <a:bodyPr tIns="0">
            <a:spAutoFit/>
          </a:bodyPr>
          <a:lstStyle/>
          <a:p>
            <a:pPr algn="ctr">
              <a:defRPr/>
            </a:pPr>
            <a:r>
              <a:rPr lang="en-US" sz="1600" dirty="0">
                <a:solidFill>
                  <a:schemeClr val="bg2">
                    <a:lumMod val="50000"/>
                  </a:schemeClr>
                </a:solidFill>
                <a:latin typeface="HelvNeue for IBM" charset="0"/>
                <a:ea typeface="HelvNeue for IBM" charset="0"/>
                <a:cs typeface="HelvNeue for IBM" charset="0"/>
              </a:rPr>
              <a:t>Transform:</a:t>
            </a:r>
            <a:br>
              <a:rPr lang="en-US" sz="1600" dirty="0">
                <a:solidFill>
                  <a:schemeClr val="bg2">
                    <a:lumMod val="50000"/>
                  </a:schemeClr>
                </a:solidFill>
                <a:latin typeface="HelvNeue for IBM" charset="0"/>
                <a:ea typeface="HelvNeue for IBM" charset="0"/>
                <a:cs typeface="HelvNeue for IBM" charset="0"/>
              </a:rPr>
            </a:br>
            <a:r>
              <a:rPr lang="en-US" sz="1600" dirty="0">
                <a:solidFill>
                  <a:schemeClr val="bg2">
                    <a:lumMod val="50000"/>
                  </a:schemeClr>
                </a:solidFill>
                <a:latin typeface="HelvNeue for IBM" charset="0"/>
                <a:ea typeface="HelvNeue for IBM" charset="0"/>
                <a:cs typeface="HelvNeue for IBM" charset="0"/>
              </a:rPr>
              <a:t>shape</a:t>
            </a:r>
          </a:p>
        </p:txBody>
      </p:sp>
      <p:sp>
        <p:nvSpPr>
          <p:cNvPr id="45" name="TextBox 44"/>
          <p:cNvSpPr txBox="1"/>
          <p:nvPr/>
        </p:nvSpPr>
        <p:spPr>
          <a:xfrm>
            <a:off x="1633539" y="1430338"/>
            <a:ext cx="1239837" cy="400050"/>
          </a:xfrm>
          <a:prstGeom prst="rect">
            <a:avLst/>
          </a:prstGeom>
          <a:noFill/>
        </p:spPr>
        <p:txBody>
          <a:bodyPr wrap="none">
            <a:spAutoFit/>
          </a:bodyPr>
          <a:lstStyle/>
          <a:p>
            <a:pPr>
              <a:defRPr/>
            </a:pPr>
            <a:r>
              <a:rPr lang="en-US" sz="2000" b="1" dirty="0">
                <a:solidFill>
                  <a:schemeClr val="bg2">
                    <a:lumMod val="50000"/>
                  </a:schemeClr>
                </a:solidFill>
              </a:rPr>
              <a:t>OUTPUT</a:t>
            </a:r>
          </a:p>
        </p:txBody>
      </p:sp>
      <p:sp>
        <p:nvSpPr>
          <p:cNvPr id="46" name="TextBox 45"/>
          <p:cNvSpPr txBox="1"/>
          <p:nvPr/>
        </p:nvSpPr>
        <p:spPr>
          <a:xfrm>
            <a:off x="1670050" y="5970588"/>
            <a:ext cx="1462088" cy="400050"/>
          </a:xfrm>
          <a:prstGeom prst="rect">
            <a:avLst/>
          </a:prstGeom>
          <a:noFill/>
        </p:spPr>
        <p:txBody>
          <a:bodyPr wrap="none">
            <a:spAutoFit/>
          </a:bodyPr>
          <a:lstStyle/>
          <a:p>
            <a:pPr>
              <a:defRPr/>
            </a:pPr>
            <a:r>
              <a:rPr lang="en-US" sz="2000" b="1" dirty="0">
                <a:solidFill>
                  <a:schemeClr val="bg2">
                    <a:lumMod val="50000"/>
                  </a:schemeClr>
                </a:solidFill>
              </a:rPr>
              <a:t>ANALYSIS</a:t>
            </a:r>
          </a:p>
        </p:txBody>
      </p:sp>
      <p:sp>
        <p:nvSpPr>
          <p:cNvPr id="47" name="TextBox 46"/>
          <p:cNvSpPr txBox="1"/>
          <p:nvPr/>
        </p:nvSpPr>
        <p:spPr>
          <a:xfrm>
            <a:off x="5184776" y="1438275"/>
            <a:ext cx="955675" cy="400050"/>
          </a:xfrm>
          <a:prstGeom prst="rect">
            <a:avLst/>
          </a:prstGeom>
          <a:noFill/>
        </p:spPr>
        <p:txBody>
          <a:bodyPr wrap="none">
            <a:spAutoFit/>
          </a:bodyPr>
          <a:lstStyle/>
          <a:p>
            <a:pPr>
              <a:defRPr/>
            </a:pPr>
            <a:r>
              <a:rPr lang="en-US" sz="2000" b="1" dirty="0">
                <a:solidFill>
                  <a:schemeClr val="bg2">
                    <a:lumMod val="50000"/>
                  </a:schemeClr>
                </a:solidFill>
              </a:rPr>
              <a:t>INPUT</a:t>
            </a:r>
          </a:p>
        </p:txBody>
      </p:sp>
      <p:pic>
        <p:nvPicPr>
          <p:cNvPr id="39967" name="Picture 21" descr="Persona_Eden_BusinessAnalyst_PN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08764" y="4065588"/>
            <a:ext cx="6889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8" name="Rectangle 48"/>
          <p:cNvSpPr>
            <a:spLocks noChangeArrowheads="1"/>
          </p:cNvSpPr>
          <p:nvPr/>
        </p:nvSpPr>
        <p:spPr bwMode="auto">
          <a:xfrm>
            <a:off x="7412039" y="1387475"/>
            <a:ext cx="1563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b="1"/>
              <a:t>Data Engineer</a:t>
            </a:r>
          </a:p>
        </p:txBody>
      </p:sp>
      <p:sp>
        <p:nvSpPr>
          <p:cNvPr id="39969" name="Rectangle 49"/>
          <p:cNvSpPr>
            <a:spLocks noChangeArrowheads="1"/>
          </p:cNvSpPr>
          <p:nvPr/>
        </p:nvSpPr>
        <p:spPr bwMode="auto">
          <a:xfrm>
            <a:off x="7412038" y="2681289"/>
            <a:ext cx="1541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b="1"/>
              <a:t>Data Scientist</a:t>
            </a:r>
          </a:p>
        </p:txBody>
      </p:sp>
      <p:sp>
        <p:nvSpPr>
          <p:cNvPr id="39970" name="Rectangle 50"/>
          <p:cNvSpPr>
            <a:spLocks noChangeArrowheads="1"/>
          </p:cNvSpPr>
          <p:nvPr/>
        </p:nvSpPr>
        <p:spPr bwMode="auto">
          <a:xfrm>
            <a:off x="7412039" y="4002089"/>
            <a:ext cx="1887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b="1"/>
              <a:t>Business Analyst</a:t>
            </a:r>
          </a:p>
        </p:txBody>
      </p:sp>
      <p:sp>
        <p:nvSpPr>
          <p:cNvPr id="39971" name="Rectangle 51"/>
          <p:cNvSpPr>
            <a:spLocks noChangeArrowheads="1"/>
          </p:cNvSpPr>
          <p:nvPr/>
        </p:nvSpPr>
        <p:spPr bwMode="auto">
          <a:xfrm>
            <a:off x="7412038" y="5283200"/>
            <a:ext cx="1174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b="1"/>
              <a:t>Developer</a:t>
            </a:r>
          </a:p>
        </p:txBody>
      </p:sp>
      <p:sp>
        <p:nvSpPr>
          <p:cNvPr id="5" name="Rounded Rectangle 4"/>
          <p:cNvSpPr/>
          <p:nvPr/>
        </p:nvSpPr>
        <p:spPr>
          <a:xfrm>
            <a:off x="6569076" y="2536825"/>
            <a:ext cx="3573463" cy="25273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827528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7_4x3_V12" id="{E86699D6-7700-3346-8151-C0B6B43759CB}" vid="{5C076B29-41D4-AC44-BED7-893E334BDA26}"/>
    </a:ext>
  </a:extLst>
</a:theme>
</file>

<file path=ppt/theme/theme2.xml><?xml version="1.0" encoding="utf-8"?>
<a:theme xmlns:a="http://schemas.openxmlformats.org/drawingml/2006/main" name="Big_Data_&amp;_Analytics_Brand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8004</TotalTime>
  <Words>8191</Words>
  <Application>Microsoft Macintosh PowerPoint</Application>
  <PresentationFormat>Widescreen</PresentationFormat>
  <Paragraphs>855</Paragraphs>
  <Slides>51</Slides>
  <Notes>49</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51</vt:i4>
      </vt:variant>
    </vt:vector>
  </HeadingPairs>
  <TitlesOfParts>
    <vt:vector size="76" baseType="lpstr">
      <vt:lpstr>Arial </vt:lpstr>
      <vt:lpstr>Arial Hebrew</vt:lpstr>
      <vt:lpstr>Arial Narrow</vt:lpstr>
      <vt:lpstr>Arial Unicode MS</vt:lpstr>
      <vt:lpstr>Calibri</vt:lpstr>
      <vt:lpstr>Helvetica</vt:lpstr>
      <vt:lpstr>Helvetica Light</vt:lpstr>
      <vt:lpstr>Helvetica Neue</vt:lpstr>
      <vt:lpstr>Helvetica Neue Black Condensed</vt:lpstr>
      <vt:lpstr>HelvNeue for IBM</vt:lpstr>
      <vt:lpstr>HelvNeue Light for IBM</vt:lpstr>
      <vt:lpstr>HelvNeue Medium for IBM</vt:lpstr>
      <vt:lpstr>HelvNeue Roman for IBM</vt:lpstr>
      <vt:lpstr>MS PGothic</vt:lpstr>
      <vt:lpstr>ＭＳ Ｐゴシック</vt:lpstr>
      <vt:lpstr>Symbol</vt:lpstr>
      <vt:lpstr>Tahoma</vt:lpstr>
      <vt:lpstr>Times New Roman</vt:lpstr>
      <vt:lpstr>Verdana</vt:lpstr>
      <vt:lpstr>Wingdings</vt:lpstr>
      <vt:lpstr>Yu Gothic</vt:lpstr>
      <vt:lpstr>ヒラギノ角ゴ Pro W3</vt:lpstr>
      <vt:lpstr>Arial</vt:lpstr>
      <vt:lpstr>1_IBM Analytics_wht_template</vt:lpstr>
      <vt:lpstr>Big_Data_&amp;_Analytics_Brand_wht_template</vt:lpstr>
      <vt:lpstr>Data Science Workshop  with IBM SPSS Modeler</vt:lpstr>
      <vt:lpstr>Agenda</vt:lpstr>
      <vt:lpstr>Introductions</vt:lpstr>
      <vt:lpstr>Today’s Presenter: Lorem Ipsem</vt:lpstr>
      <vt:lpstr>Purpose Of The Workshop</vt:lpstr>
      <vt:lpstr>Data Science Is For Everyone</vt:lpstr>
      <vt:lpstr>Why Is Data Science Essential? </vt:lpstr>
      <vt:lpstr>A Data Science Application</vt:lpstr>
      <vt:lpstr>SPSS Users</vt:lpstr>
      <vt:lpstr>SPSS Use Cases </vt:lpstr>
      <vt:lpstr>Organizations Using SPSS See Results</vt:lpstr>
      <vt:lpstr>PowerPoint Presentation</vt:lpstr>
      <vt:lpstr>IBM SPSS Modeler – Code-Optional Data Science </vt:lpstr>
      <vt:lpstr> </vt:lpstr>
      <vt:lpstr>Exercise: Predictive In 20 Minutes</vt:lpstr>
      <vt:lpstr>PowerPoint Presentation</vt:lpstr>
      <vt:lpstr>CRISP-DM: Cross Industry Standard Process for Data Mining The Traditional Data Science Workflow</vt:lpstr>
      <vt:lpstr>CRISP-DM: Cross Industry Standard Process for Data Mining The Traditional Data Science Workflow</vt:lpstr>
      <vt:lpstr>Analytical Techniques in IBM SPSS Modeler</vt:lpstr>
      <vt:lpstr>PowerPoint Presentation</vt:lpstr>
      <vt:lpstr>IBM SPSS and Open Source </vt:lpstr>
      <vt:lpstr>Extend Using Spark, Python Or R</vt:lpstr>
      <vt:lpstr>PowerPoint Presentation</vt:lpstr>
      <vt:lpstr>Break - please return in 10 minutes</vt:lpstr>
      <vt:lpstr>Exercise 2: Find Patterns And Groups</vt:lpstr>
      <vt:lpstr>PowerPoint Presentation</vt:lpstr>
      <vt:lpstr>Uncovering Patterns In Unstructured Data</vt:lpstr>
      <vt:lpstr>The Importance Of Text</vt:lpstr>
      <vt:lpstr>Text Analytics</vt:lpstr>
      <vt:lpstr>Exercise 3: Understand The Past, Predict The Future</vt:lpstr>
      <vt:lpstr>PowerPoint Presentation</vt:lpstr>
      <vt:lpstr>Exercise 4: Deploy Insights On New Projects</vt:lpstr>
      <vt:lpstr>PowerPoint Presentation</vt:lpstr>
      <vt:lpstr>PowerPoint Presentation</vt:lpstr>
      <vt:lpstr>PowerPoint Presentation</vt:lpstr>
      <vt:lpstr>SPSS Modeler Editions</vt:lpstr>
      <vt:lpstr>PowerPoint Presentation</vt:lpstr>
      <vt:lpstr>IBM SPSS And The Cloud</vt:lpstr>
      <vt:lpstr>PowerPoint Presentation</vt:lpstr>
      <vt:lpstr>Predictive Analytics For All </vt:lpstr>
      <vt:lpstr>IBM Positioned In Leaders Quadrant Of The  Gartner Magic Quadrant For Data Science Platforms</vt:lpstr>
      <vt:lpstr>Getting Started</vt:lpstr>
      <vt:lpstr>Workshop Takeaways</vt:lpstr>
      <vt:lpstr>Next Steps</vt:lpstr>
      <vt:lpstr>PowerPoint Presentation</vt:lpstr>
      <vt:lpstr>PowerPoint Presentation</vt:lpstr>
      <vt:lpstr>Suggested Books</vt:lpstr>
      <vt:lpstr>IBM SPSS Modeler Cookbook</vt:lpstr>
      <vt:lpstr>Data Mining Overview</vt:lpstr>
      <vt:lpstr>Handbook of Statistical Analysis and Data Mining Applications</vt:lpstr>
      <vt:lpstr>Data Mining Algorithms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LOPEZ</dc:creator>
  <cp:lastModifiedBy>Christine LOPEZ</cp:lastModifiedBy>
  <cp:revision>37</cp:revision>
  <dcterms:created xsi:type="dcterms:W3CDTF">2017-09-06T19:21:00Z</dcterms:created>
  <dcterms:modified xsi:type="dcterms:W3CDTF">2017-09-13T17:15:33Z</dcterms:modified>
</cp:coreProperties>
</file>